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9" r:id="rId4"/>
    <p:sldId id="270" r:id="rId5"/>
    <p:sldId id="271" r:id="rId6"/>
    <p:sldId id="276" r:id="rId7"/>
    <p:sldId id="261" r:id="rId8"/>
    <p:sldId id="280" r:id="rId9"/>
    <p:sldId id="257" r:id="rId10"/>
    <p:sldId id="258" r:id="rId11"/>
    <p:sldId id="279" r:id="rId12"/>
    <p:sldId id="278" r:id="rId13"/>
    <p:sldId id="268" r:id="rId14"/>
    <p:sldId id="274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4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285180-D07E-40F6-BDF1-8A23E381E841}" type="doc">
      <dgm:prSet loTypeId="urn:microsoft.com/office/officeart/2005/8/layout/vList6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AE7ED5B6-F597-4B29-BD1D-7FD2EFEC3087}">
      <dgm:prSet phldrT="[Текст]" custT="1"/>
      <dgm:spPr/>
      <dgm:t>
        <a:bodyPr/>
        <a:lstStyle/>
        <a:p>
          <a:r>
            <a:rPr lang="ru-RU" sz="1800" b="1" dirty="0" smtClean="0"/>
            <a:t>18 тренеров-преподавателей</a:t>
          </a:r>
          <a:endParaRPr lang="ru-RU" sz="1800" b="1" dirty="0"/>
        </a:p>
      </dgm:t>
    </dgm:pt>
    <dgm:pt modelId="{9C204081-B98D-42A3-9E7B-83DEF9F6019F}" type="sibTrans" cxnId="{124FBE19-B571-42CD-8DE5-FA73C1B52104}">
      <dgm:prSet/>
      <dgm:spPr/>
      <dgm:t>
        <a:bodyPr/>
        <a:lstStyle/>
        <a:p>
          <a:endParaRPr lang="ru-RU"/>
        </a:p>
      </dgm:t>
    </dgm:pt>
    <dgm:pt modelId="{7D424B29-DC24-413C-912D-804346A9CBFE}" type="parTrans" cxnId="{124FBE19-B571-42CD-8DE5-FA73C1B52104}">
      <dgm:prSet/>
      <dgm:spPr/>
      <dgm:t>
        <a:bodyPr/>
        <a:lstStyle/>
        <a:p>
          <a:endParaRPr lang="ru-RU"/>
        </a:p>
      </dgm:t>
    </dgm:pt>
    <dgm:pt modelId="{B60C7B18-D2E9-40A7-AE02-DEF5A63980B7}">
      <dgm:prSet phldrT="[Текст]" custT="1"/>
      <dgm:spPr/>
      <dgm:t>
        <a:bodyPr/>
        <a:lstStyle/>
        <a:p>
          <a:pPr algn="l"/>
          <a:r>
            <a:rPr lang="ru-RU" sz="2000" b="1" dirty="0" smtClean="0"/>
            <a:t>По педагогическому стажу</a:t>
          </a:r>
          <a:r>
            <a:rPr lang="ru-RU" sz="1400" b="1" dirty="0" smtClean="0"/>
            <a:t>	</a:t>
          </a:r>
          <a:endParaRPr lang="ru-RU" sz="1400" b="1" dirty="0"/>
        </a:p>
      </dgm:t>
    </dgm:pt>
    <dgm:pt modelId="{DC68ACD1-8CBF-42C0-B0B9-BC759CFEE67D}" type="parTrans" cxnId="{EA88F250-9F34-4DB4-8225-8A673F23C139}">
      <dgm:prSet/>
      <dgm:spPr/>
      <dgm:t>
        <a:bodyPr/>
        <a:lstStyle/>
        <a:p>
          <a:endParaRPr lang="ru-RU"/>
        </a:p>
      </dgm:t>
    </dgm:pt>
    <dgm:pt modelId="{E6DA1665-5C5A-4B96-8E62-DE22E557BD5C}" type="sibTrans" cxnId="{EA88F250-9F34-4DB4-8225-8A673F23C139}">
      <dgm:prSet/>
      <dgm:spPr/>
      <dgm:t>
        <a:bodyPr/>
        <a:lstStyle/>
        <a:p>
          <a:endParaRPr lang="ru-RU"/>
        </a:p>
      </dgm:t>
    </dgm:pt>
    <dgm:pt modelId="{90F859FE-AD55-4F23-AD47-0DC0C7DEE823}">
      <dgm:prSet custT="1"/>
      <dgm:spPr/>
      <dgm:t>
        <a:bodyPr/>
        <a:lstStyle/>
        <a:p>
          <a:r>
            <a:rPr lang="ru-RU" sz="1800" b="1" dirty="0" smtClean="0"/>
            <a:t>10 </a:t>
          </a:r>
          <a:r>
            <a:rPr lang="ru-RU" sz="1800" b="1" dirty="0" smtClean="0"/>
            <a:t>штатных, </a:t>
          </a:r>
          <a:endParaRPr lang="ru-RU" sz="1800" b="1" dirty="0"/>
        </a:p>
      </dgm:t>
    </dgm:pt>
    <dgm:pt modelId="{40F99AE6-5573-4E12-A81E-764A009D697E}" type="parTrans" cxnId="{60099F93-B75D-4A77-BC7D-F0F6931D2B39}">
      <dgm:prSet/>
      <dgm:spPr/>
      <dgm:t>
        <a:bodyPr/>
        <a:lstStyle/>
        <a:p>
          <a:endParaRPr lang="ru-RU"/>
        </a:p>
      </dgm:t>
    </dgm:pt>
    <dgm:pt modelId="{E847C8EC-DEF9-4858-8E9A-46094DB2B963}" type="sibTrans" cxnId="{60099F93-B75D-4A77-BC7D-F0F6931D2B39}">
      <dgm:prSet/>
      <dgm:spPr/>
      <dgm:t>
        <a:bodyPr/>
        <a:lstStyle/>
        <a:p>
          <a:endParaRPr lang="ru-RU"/>
        </a:p>
      </dgm:t>
    </dgm:pt>
    <dgm:pt modelId="{F5F52D15-3F55-4973-A20F-4CB1E1F2D9F5}">
      <dgm:prSet custT="1"/>
      <dgm:spPr/>
      <dgm:t>
        <a:bodyPr/>
        <a:lstStyle/>
        <a:p>
          <a:r>
            <a:rPr lang="ru-RU" sz="1800" b="1" dirty="0" smtClean="0"/>
            <a:t>5– </a:t>
          </a:r>
          <a:r>
            <a:rPr lang="ru-RU" sz="1800" b="1" dirty="0" smtClean="0"/>
            <a:t>внешних совместителя </a:t>
          </a:r>
        </a:p>
      </dgm:t>
    </dgm:pt>
    <dgm:pt modelId="{5E9E246F-F618-4BA0-8572-2B83C9E2F6FC}" type="parTrans" cxnId="{DDAA0E85-FFCE-4212-B5A9-E76023ACA6A7}">
      <dgm:prSet/>
      <dgm:spPr/>
      <dgm:t>
        <a:bodyPr/>
        <a:lstStyle/>
        <a:p>
          <a:endParaRPr lang="ru-RU"/>
        </a:p>
      </dgm:t>
    </dgm:pt>
    <dgm:pt modelId="{880C43A5-A657-44FC-B0E2-974ACB163C59}" type="sibTrans" cxnId="{DDAA0E85-FFCE-4212-B5A9-E76023ACA6A7}">
      <dgm:prSet/>
      <dgm:spPr/>
      <dgm:t>
        <a:bodyPr/>
        <a:lstStyle/>
        <a:p>
          <a:endParaRPr lang="ru-RU"/>
        </a:p>
      </dgm:t>
    </dgm:pt>
    <dgm:pt modelId="{9D50ABBA-2A33-4787-8F12-53031C11DCC2}">
      <dgm:prSet custT="1"/>
      <dgm:spPr/>
      <dgm:t>
        <a:bodyPr/>
        <a:lstStyle/>
        <a:p>
          <a:r>
            <a:rPr lang="ru-RU" sz="1800" b="1" dirty="0" smtClean="0"/>
            <a:t>3 - (совмещение)</a:t>
          </a:r>
          <a:endParaRPr lang="ru-RU" sz="1800" b="1" dirty="0"/>
        </a:p>
      </dgm:t>
    </dgm:pt>
    <dgm:pt modelId="{F73A4EBE-ED2B-4CFF-8B47-609FE66F74E6}" type="parTrans" cxnId="{D3D9BD21-A334-423B-A10F-81C760593542}">
      <dgm:prSet/>
      <dgm:spPr/>
      <dgm:t>
        <a:bodyPr/>
        <a:lstStyle/>
        <a:p>
          <a:endParaRPr lang="ru-RU"/>
        </a:p>
      </dgm:t>
    </dgm:pt>
    <dgm:pt modelId="{045B6BD1-81D9-49BE-A713-1857AA2D3E6C}" type="sibTrans" cxnId="{D3D9BD21-A334-423B-A10F-81C760593542}">
      <dgm:prSet/>
      <dgm:spPr/>
      <dgm:t>
        <a:bodyPr/>
        <a:lstStyle/>
        <a:p>
          <a:endParaRPr lang="ru-RU"/>
        </a:p>
      </dgm:t>
    </dgm:pt>
    <dgm:pt modelId="{47F7D19A-49A6-4A90-832A-E213EAC6C0B7}">
      <dgm:prSet custT="1"/>
      <dgm:spPr/>
      <dgm:t>
        <a:bodyPr/>
        <a:lstStyle/>
        <a:p>
          <a:r>
            <a:rPr lang="ru-RU" sz="2000" b="1" dirty="0" smtClean="0"/>
            <a:t>По квалификационным</a:t>
          </a:r>
          <a:endParaRPr lang="ru-RU" sz="2000" b="1" dirty="0"/>
        </a:p>
      </dgm:t>
    </dgm:pt>
    <dgm:pt modelId="{718BEE23-866B-4092-A2C7-F7397068F1A2}" type="parTrans" cxnId="{2C701BF1-1A8E-4801-9164-D191BD7212D6}">
      <dgm:prSet/>
      <dgm:spPr/>
      <dgm:t>
        <a:bodyPr/>
        <a:lstStyle/>
        <a:p>
          <a:endParaRPr lang="ru-RU"/>
        </a:p>
      </dgm:t>
    </dgm:pt>
    <dgm:pt modelId="{0E8D10D2-2FCB-4FBD-869E-3D74462BE6DE}" type="sibTrans" cxnId="{2C701BF1-1A8E-4801-9164-D191BD7212D6}">
      <dgm:prSet/>
      <dgm:spPr/>
      <dgm:t>
        <a:bodyPr/>
        <a:lstStyle/>
        <a:p>
          <a:endParaRPr lang="ru-RU"/>
        </a:p>
      </dgm:t>
    </dgm:pt>
    <dgm:pt modelId="{5DEFB338-1D32-409A-A25C-F9216A2C5E32}">
      <dgm:prSet/>
      <dgm:spPr/>
      <dgm:t>
        <a:bodyPr/>
        <a:lstStyle/>
        <a:p>
          <a:r>
            <a:rPr lang="ru-RU" b="1" dirty="0" smtClean="0"/>
            <a:t>Высшая - 1, </a:t>
          </a:r>
          <a:endParaRPr lang="ru-RU" dirty="0"/>
        </a:p>
      </dgm:t>
    </dgm:pt>
    <dgm:pt modelId="{C19A698D-5D3F-48CD-BE92-1C6D6C3DEF62}" type="parTrans" cxnId="{85B3D600-6722-4582-A5BA-E95A70E14B95}">
      <dgm:prSet/>
      <dgm:spPr/>
      <dgm:t>
        <a:bodyPr/>
        <a:lstStyle/>
        <a:p>
          <a:endParaRPr lang="ru-RU"/>
        </a:p>
      </dgm:t>
    </dgm:pt>
    <dgm:pt modelId="{CDDE0E96-417D-4C35-BB0A-16FEA54219EF}" type="sibTrans" cxnId="{85B3D600-6722-4582-A5BA-E95A70E14B95}">
      <dgm:prSet/>
      <dgm:spPr/>
      <dgm:t>
        <a:bodyPr/>
        <a:lstStyle/>
        <a:p>
          <a:endParaRPr lang="ru-RU"/>
        </a:p>
      </dgm:t>
    </dgm:pt>
    <dgm:pt modelId="{55613ADB-4D13-47EE-9F02-A70BB3204EBC}">
      <dgm:prSet/>
      <dgm:spPr/>
      <dgm:t>
        <a:bodyPr/>
        <a:lstStyle/>
        <a:p>
          <a:r>
            <a:rPr lang="ru-RU" b="1" dirty="0" smtClean="0"/>
            <a:t>Первая – </a:t>
          </a:r>
          <a:r>
            <a:rPr lang="ru-RU" b="1" dirty="0" smtClean="0"/>
            <a:t>7,</a:t>
          </a:r>
          <a:endParaRPr lang="ru-RU" b="1" dirty="0" smtClean="0"/>
        </a:p>
      </dgm:t>
    </dgm:pt>
    <dgm:pt modelId="{AC5F9537-7812-4172-BEB6-B3F0B96E05C6}" type="parTrans" cxnId="{CFF2C980-E16A-42DC-A74B-03665E5241EB}">
      <dgm:prSet/>
      <dgm:spPr/>
      <dgm:t>
        <a:bodyPr/>
        <a:lstStyle/>
        <a:p>
          <a:endParaRPr lang="ru-RU"/>
        </a:p>
      </dgm:t>
    </dgm:pt>
    <dgm:pt modelId="{F7E9BD86-63F8-4A18-B6AA-1CC1B79EAD10}" type="sibTrans" cxnId="{CFF2C980-E16A-42DC-A74B-03665E5241EB}">
      <dgm:prSet/>
      <dgm:spPr/>
      <dgm:t>
        <a:bodyPr/>
        <a:lstStyle/>
        <a:p>
          <a:endParaRPr lang="ru-RU"/>
        </a:p>
      </dgm:t>
    </dgm:pt>
    <dgm:pt modelId="{7E8A9188-2E1A-43CE-A758-0E222A5FD34E}">
      <dgm:prSet/>
      <dgm:spPr/>
      <dgm:t>
        <a:bodyPr/>
        <a:lstStyle/>
        <a:p>
          <a:r>
            <a:rPr lang="ru-RU" b="1" dirty="0" smtClean="0"/>
            <a:t>СЗД - </a:t>
          </a:r>
          <a:r>
            <a:rPr lang="ru-RU" b="1" dirty="0" smtClean="0"/>
            <a:t>4</a:t>
          </a:r>
          <a:endParaRPr lang="ru-RU" b="1" dirty="0"/>
        </a:p>
      </dgm:t>
    </dgm:pt>
    <dgm:pt modelId="{23DF5894-E33B-4BF9-B8D3-54D057264A5E}" type="parTrans" cxnId="{F6829D97-4946-4053-8C48-BB37480E1612}">
      <dgm:prSet/>
      <dgm:spPr/>
      <dgm:t>
        <a:bodyPr/>
        <a:lstStyle/>
        <a:p>
          <a:endParaRPr lang="ru-RU"/>
        </a:p>
      </dgm:t>
    </dgm:pt>
    <dgm:pt modelId="{26A88D7E-4DD0-43A6-9E64-14FDA295733C}" type="sibTrans" cxnId="{F6829D97-4946-4053-8C48-BB37480E1612}">
      <dgm:prSet/>
      <dgm:spPr/>
      <dgm:t>
        <a:bodyPr/>
        <a:lstStyle/>
        <a:p>
          <a:endParaRPr lang="ru-RU"/>
        </a:p>
      </dgm:t>
    </dgm:pt>
    <dgm:pt modelId="{3866CB9E-ADD3-402E-9EA3-281CF709B343}">
      <dgm:prSet custT="1"/>
      <dgm:spPr/>
      <dgm:t>
        <a:bodyPr/>
        <a:lstStyle/>
        <a:p>
          <a:r>
            <a:rPr lang="ru-RU" sz="2000" b="1" dirty="0" smtClean="0"/>
            <a:t>Свыше 20 лет – </a:t>
          </a:r>
          <a:r>
            <a:rPr lang="ru-RU" sz="2000" b="1" dirty="0" smtClean="0"/>
            <a:t>6 </a:t>
          </a:r>
          <a:r>
            <a:rPr lang="ru-RU" sz="2000" b="1" dirty="0" smtClean="0"/>
            <a:t>чел.,</a:t>
          </a:r>
          <a:endParaRPr lang="ru-RU" sz="2000" b="1" dirty="0"/>
        </a:p>
      </dgm:t>
    </dgm:pt>
    <dgm:pt modelId="{DC5638D3-321D-4C06-9F0B-1D98C63B5EC9}" type="parTrans" cxnId="{BB6FA9AA-528F-4392-BA23-50BB2CB2EB3D}">
      <dgm:prSet/>
      <dgm:spPr/>
      <dgm:t>
        <a:bodyPr/>
        <a:lstStyle/>
        <a:p>
          <a:endParaRPr lang="ru-RU"/>
        </a:p>
      </dgm:t>
    </dgm:pt>
    <dgm:pt modelId="{EFA31C8A-20AE-46FE-ABE6-6D1853C9BD01}" type="sibTrans" cxnId="{BB6FA9AA-528F-4392-BA23-50BB2CB2EB3D}">
      <dgm:prSet/>
      <dgm:spPr/>
      <dgm:t>
        <a:bodyPr/>
        <a:lstStyle/>
        <a:p>
          <a:endParaRPr lang="ru-RU"/>
        </a:p>
      </dgm:t>
    </dgm:pt>
    <dgm:pt modelId="{D4BD59A8-0FED-494C-B385-DF7267CBE988}">
      <dgm:prSet custT="1"/>
      <dgm:spPr/>
      <dgm:t>
        <a:bodyPr/>
        <a:lstStyle/>
        <a:p>
          <a:r>
            <a:rPr lang="ru-RU" sz="2000" b="1" dirty="0" smtClean="0"/>
            <a:t>От 10 до 20 лет – </a:t>
          </a:r>
          <a:r>
            <a:rPr lang="ru-RU" sz="2000" b="1" dirty="0" smtClean="0"/>
            <a:t>4 </a:t>
          </a:r>
          <a:r>
            <a:rPr lang="ru-RU" sz="2000" b="1" dirty="0" smtClean="0"/>
            <a:t>чел.,</a:t>
          </a:r>
          <a:endParaRPr lang="ru-RU" sz="2000" b="1" dirty="0"/>
        </a:p>
      </dgm:t>
    </dgm:pt>
    <dgm:pt modelId="{2315F979-CAD0-48F8-BEAA-17F8A63A1AE2}" type="parTrans" cxnId="{AD526D03-616C-43F3-AC1A-07CEF46AE6AC}">
      <dgm:prSet/>
      <dgm:spPr/>
      <dgm:t>
        <a:bodyPr/>
        <a:lstStyle/>
        <a:p>
          <a:endParaRPr lang="ru-RU"/>
        </a:p>
      </dgm:t>
    </dgm:pt>
    <dgm:pt modelId="{1B892246-BDE9-4615-8B30-1636005A5500}" type="sibTrans" cxnId="{AD526D03-616C-43F3-AC1A-07CEF46AE6AC}">
      <dgm:prSet/>
      <dgm:spPr/>
      <dgm:t>
        <a:bodyPr/>
        <a:lstStyle/>
        <a:p>
          <a:endParaRPr lang="ru-RU"/>
        </a:p>
      </dgm:t>
    </dgm:pt>
    <dgm:pt modelId="{104FB471-7197-4C9D-B2A5-409ECE9826B3}">
      <dgm:prSet custT="1"/>
      <dgm:spPr/>
      <dgm:t>
        <a:bodyPr/>
        <a:lstStyle/>
        <a:p>
          <a:r>
            <a:rPr lang="ru-RU" sz="2000" b="1" dirty="0" smtClean="0"/>
            <a:t>От 5 до 10 лет – </a:t>
          </a:r>
          <a:r>
            <a:rPr lang="ru-RU" sz="2000" b="1" dirty="0" smtClean="0"/>
            <a:t>3 </a:t>
          </a:r>
          <a:r>
            <a:rPr lang="ru-RU" sz="2000" b="1" dirty="0" smtClean="0"/>
            <a:t>чел.,</a:t>
          </a:r>
          <a:endParaRPr lang="ru-RU" sz="2000" b="1" dirty="0"/>
        </a:p>
      </dgm:t>
    </dgm:pt>
    <dgm:pt modelId="{96244F0D-969E-4511-9914-D69EE0114372}" type="parTrans" cxnId="{D1452293-51CA-48B0-AEBD-13D3AFB5C317}">
      <dgm:prSet/>
      <dgm:spPr/>
      <dgm:t>
        <a:bodyPr/>
        <a:lstStyle/>
        <a:p>
          <a:endParaRPr lang="ru-RU"/>
        </a:p>
      </dgm:t>
    </dgm:pt>
    <dgm:pt modelId="{96CBB1D3-AE82-4850-83F2-FF762C6F84CB}" type="sibTrans" cxnId="{D1452293-51CA-48B0-AEBD-13D3AFB5C317}">
      <dgm:prSet/>
      <dgm:spPr/>
      <dgm:t>
        <a:bodyPr/>
        <a:lstStyle/>
        <a:p>
          <a:endParaRPr lang="ru-RU"/>
        </a:p>
      </dgm:t>
    </dgm:pt>
    <dgm:pt modelId="{9910F21D-FA03-4E13-8C55-D13B200303B8}">
      <dgm:prSet custT="1"/>
      <dgm:spPr/>
      <dgm:t>
        <a:bodyPr/>
        <a:lstStyle/>
        <a:p>
          <a:r>
            <a:rPr lang="ru-RU" sz="2000" b="1" dirty="0" smtClean="0"/>
            <a:t>До 5 лет – </a:t>
          </a:r>
          <a:r>
            <a:rPr lang="ru-RU" sz="2000" b="1" dirty="0" smtClean="0"/>
            <a:t>5 </a:t>
          </a:r>
          <a:r>
            <a:rPr lang="ru-RU" sz="2000" b="1" dirty="0" smtClean="0"/>
            <a:t>чел.</a:t>
          </a:r>
          <a:endParaRPr lang="ru-RU" sz="2000" b="1" dirty="0"/>
        </a:p>
      </dgm:t>
    </dgm:pt>
    <dgm:pt modelId="{EA930A97-FD68-4D45-84F4-A58CA6B0D30E}" type="parTrans" cxnId="{B615A403-9A1C-4602-B109-7A17118A6EBC}">
      <dgm:prSet/>
      <dgm:spPr/>
      <dgm:t>
        <a:bodyPr/>
        <a:lstStyle/>
        <a:p>
          <a:endParaRPr lang="ru-RU"/>
        </a:p>
      </dgm:t>
    </dgm:pt>
    <dgm:pt modelId="{7B4951FC-BDD4-49C6-BD05-D3D9C6EAA2FC}" type="sibTrans" cxnId="{B615A403-9A1C-4602-B109-7A17118A6EBC}">
      <dgm:prSet/>
      <dgm:spPr/>
      <dgm:t>
        <a:bodyPr/>
        <a:lstStyle/>
        <a:p>
          <a:endParaRPr lang="ru-RU"/>
        </a:p>
      </dgm:t>
    </dgm:pt>
    <dgm:pt modelId="{B81AAF69-9D5B-431C-A844-37394BB9CB64}">
      <dgm:prSet/>
      <dgm:spPr/>
      <dgm:t>
        <a:bodyPr/>
        <a:lstStyle/>
        <a:p>
          <a:r>
            <a:rPr lang="ru-RU" b="1" dirty="0" smtClean="0"/>
            <a:t>Не подлежат аттестации по стажу работы в спорт.школе – </a:t>
          </a:r>
          <a:r>
            <a:rPr lang="ru-RU" b="1" dirty="0" smtClean="0"/>
            <a:t>6.</a:t>
          </a:r>
          <a:endParaRPr lang="ru-RU" b="1" dirty="0"/>
        </a:p>
      </dgm:t>
    </dgm:pt>
    <dgm:pt modelId="{3AADCAAD-E736-4215-9A4B-30FD2F3D6BEA}" type="parTrans" cxnId="{A2B64C51-BBCF-4C3A-82A5-476090CA2826}">
      <dgm:prSet/>
      <dgm:spPr/>
      <dgm:t>
        <a:bodyPr/>
        <a:lstStyle/>
        <a:p>
          <a:endParaRPr lang="ru-RU"/>
        </a:p>
      </dgm:t>
    </dgm:pt>
    <dgm:pt modelId="{A6948405-1A10-4D1F-9D0E-C64862943203}" type="sibTrans" cxnId="{A2B64C51-BBCF-4C3A-82A5-476090CA2826}">
      <dgm:prSet/>
      <dgm:spPr/>
      <dgm:t>
        <a:bodyPr/>
        <a:lstStyle/>
        <a:p>
          <a:endParaRPr lang="ru-RU"/>
        </a:p>
      </dgm:t>
    </dgm:pt>
    <dgm:pt modelId="{41BD83AC-F6D8-43B1-82D8-4F1BA7069AB1}" type="pres">
      <dgm:prSet presAssocID="{01285180-D07E-40F6-BDF1-8A23E381E84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2F66303-A422-4CCC-97D9-01A1F23F33D8}" type="pres">
      <dgm:prSet presAssocID="{AE7ED5B6-F597-4B29-BD1D-7FD2EFEC3087}" presName="linNode" presStyleCnt="0"/>
      <dgm:spPr/>
    </dgm:pt>
    <dgm:pt modelId="{2783A57F-4F18-4F5D-870E-7B9B38921429}" type="pres">
      <dgm:prSet presAssocID="{AE7ED5B6-F597-4B29-BD1D-7FD2EFEC3087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D85869-BE49-46BC-9479-3F9759D489D2}" type="pres">
      <dgm:prSet presAssocID="{AE7ED5B6-F597-4B29-BD1D-7FD2EFEC3087}" presName="childShp" presStyleLbl="bgAccFollowNode1" presStyleIdx="0" presStyleCnt="3" custScaleY="127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116ED7-85FE-4940-93E2-85DD3D636FFA}" type="pres">
      <dgm:prSet presAssocID="{9C204081-B98D-42A3-9E7B-83DEF9F6019F}" presName="spacing" presStyleCnt="0"/>
      <dgm:spPr/>
    </dgm:pt>
    <dgm:pt modelId="{BFF6C861-D6F8-4798-ABDA-22F105F85705}" type="pres">
      <dgm:prSet presAssocID="{B60C7B18-D2E9-40A7-AE02-DEF5A63980B7}" presName="linNode" presStyleCnt="0"/>
      <dgm:spPr/>
    </dgm:pt>
    <dgm:pt modelId="{277A301D-17EF-47C6-852A-4F65A078158D}" type="pres">
      <dgm:prSet presAssocID="{B60C7B18-D2E9-40A7-AE02-DEF5A63980B7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D606F3-CAAF-474F-9227-50E10B08EAD7}" type="pres">
      <dgm:prSet presAssocID="{B60C7B18-D2E9-40A7-AE02-DEF5A63980B7}" presName="childShp" presStyleLbl="bgAccFollowNode1" presStyleIdx="1" presStyleCnt="3" custScaleY="168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1EB41-5CE6-4082-8FB8-BC5E1FE373F6}" type="pres">
      <dgm:prSet presAssocID="{E6DA1665-5C5A-4B96-8E62-DE22E557BD5C}" presName="spacing" presStyleCnt="0"/>
      <dgm:spPr/>
    </dgm:pt>
    <dgm:pt modelId="{3932FEC9-622B-433D-883C-2FB7F896D77D}" type="pres">
      <dgm:prSet presAssocID="{47F7D19A-49A6-4A90-832A-E213EAC6C0B7}" presName="linNode" presStyleCnt="0"/>
      <dgm:spPr/>
    </dgm:pt>
    <dgm:pt modelId="{9F99CA00-3D93-42A7-BD45-43888AAC7E3C}" type="pres">
      <dgm:prSet presAssocID="{47F7D19A-49A6-4A90-832A-E213EAC6C0B7}" presName="parentShp" presStyleLbl="node1" presStyleIdx="2" presStyleCnt="3" custScaleX="1074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F35728-AE2C-468D-8048-7138D7AC8305}" type="pres">
      <dgm:prSet presAssocID="{47F7D19A-49A6-4A90-832A-E213EAC6C0B7}" presName="childShp" presStyleLbl="bgAccFollowNode1" presStyleIdx="2" presStyleCnt="3" custScaleY="173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099F93-B75D-4A77-BC7D-F0F6931D2B39}" srcId="{AE7ED5B6-F597-4B29-BD1D-7FD2EFEC3087}" destId="{90F859FE-AD55-4F23-AD47-0DC0C7DEE823}" srcOrd="0" destOrd="0" parTransId="{40F99AE6-5573-4E12-A81E-764A009D697E}" sibTransId="{E847C8EC-DEF9-4858-8E9A-46094DB2B963}"/>
    <dgm:cxn modelId="{B069E6F5-6ACB-44A1-9760-D586E2787FFC}" type="presOf" srcId="{90F859FE-AD55-4F23-AD47-0DC0C7DEE823}" destId="{FDD85869-BE49-46BC-9479-3F9759D489D2}" srcOrd="0" destOrd="0" presId="urn:microsoft.com/office/officeart/2005/8/layout/vList6"/>
    <dgm:cxn modelId="{8FD47B48-0FD3-44A4-BA9D-CB0E79099D9A}" type="presOf" srcId="{55613ADB-4D13-47EE-9F02-A70BB3204EBC}" destId="{35F35728-AE2C-468D-8048-7138D7AC8305}" srcOrd="0" destOrd="1" presId="urn:microsoft.com/office/officeart/2005/8/layout/vList6"/>
    <dgm:cxn modelId="{4FDBCD80-86A5-4177-9C56-01ECDB7BB36C}" type="presOf" srcId="{9910F21D-FA03-4E13-8C55-D13B200303B8}" destId="{C6D606F3-CAAF-474F-9227-50E10B08EAD7}" srcOrd="0" destOrd="3" presId="urn:microsoft.com/office/officeart/2005/8/layout/vList6"/>
    <dgm:cxn modelId="{37C8266C-6FA6-4F64-8910-5C44423C7E80}" type="presOf" srcId="{104FB471-7197-4C9D-B2A5-409ECE9826B3}" destId="{C6D606F3-CAAF-474F-9227-50E10B08EAD7}" srcOrd="0" destOrd="2" presId="urn:microsoft.com/office/officeart/2005/8/layout/vList6"/>
    <dgm:cxn modelId="{DDAA0E85-FFCE-4212-B5A9-E76023ACA6A7}" srcId="{AE7ED5B6-F597-4B29-BD1D-7FD2EFEC3087}" destId="{F5F52D15-3F55-4973-A20F-4CB1E1F2D9F5}" srcOrd="1" destOrd="0" parTransId="{5E9E246F-F618-4BA0-8572-2B83C9E2F6FC}" sibTransId="{880C43A5-A657-44FC-B0E2-974ACB163C59}"/>
    <dgm:cxn modelId="{A2B64C51-BBCF-4C3A-82A5-476090CA2826}" srcId="{47F7D19A-49A6-4A90-832A-E213EAC6C0B7}" destId="{B81AAF69-9D5B-431C-A844-37394BB9CB64}" srcOrd="3" destOrd="0" parTransId="{3AADCAAD-E736-4215-9A4B-30FD2F3D6BEA}" sibTransId="{A6948405-1A10-4D1F-9D0E-C64862943203}"/>
    <dgm:cxn modelId="{AC2E080B-63A4-4CDB-89B0-488FF83819B8}" type="presOf" srcId="{3866CB9E-ADD3-402E-9EA3-281CF709B343}" destId="{C6D606F3-CAAF-474F-9227-50E10B08EAD7}" srcOrd="0" destOrd="0" presId="urn:microsoft.com/office/officeart/2005/8/layout/vList6"/>
    <dgm:cxn modelId="{928A8D35-FDD4-4046-B7B7-1E2F5B74808D}" type="presOf" srcId="{B81AAF69-9D5B-431C-A844-37394BB9CB64}" destId="{35F35728-AE2C-468D-8048-7138D7AC8305}" srcOrd="0" destOrd="3" presId="urn:microsoft.com/office/officeart/2005/8/layout/vList6"/>
    <dgm:cxn modelId="{D1452293-51CA-48B0-AEBD-13D3AFB5C317}" srcId="{B60C7B18-D2E9-40A7-AE02-DEF5A63980B7}" destId="{104FB471-7197-4C9D-B2A5-409ECE9826B3}" srcOrd="2" destOrd="0" parTransId="{96244F0D-969E-4511-9914-D69EE0114372}" sibTransId="{96CBB1D3-AE82-4850-83F2-FF762C6F84CB}"/>
    <dgm:cxn modelId="{AD526D03-616C-43F3-AC1A-07CEF46AE6AC}" srcId="{B60C7B18-D2E9-40A7-AE02-DEF5A63980B7}" destId="{D4BD59A8-0FED-494C-B385-DF7267CBE988}" srcOrd="1" destOrd="0" parTransId="{2315F979-CAD0-48F8-BEAA-17F8A63A1AE2}" sibTransId="{1B892246-BDE9-4615-8B30-1636005A5500}"/>
    <dgm:cxn modelId="{B615A403-9A1C-4602-B109-7A17118A6EBC}" srcId="{B60C7B18-D2E9-40A7-AE02-DEF5A63980B7}" destId="{9910F21D-FA03-4E13-8C55-D13B200303B8}" srcOrd="3" destOrd="0" parTransId="{EA930A97-FD68-4D45-84F4-A58CA6B0D30E}" sibTransId="{7B4951FC-BDD4-49C6-BD05-D3D9C6EAA2FC}"/>
    <dgm:cxn modelId="{F6829D97-4946-4053-8C48-BB37480E1612}" srcId="{47F7D19A-49A6-4A90-832A-E213EAC6C0B7}" destId="{7E8A9188-2E1A-43CE-A758-0E222A5FD34E}" srcOrd="2" destOrd="0" parTransId="{23DF5894-E33B-4BF9-B8D3-54D057264A5E}" sibTransId="{26A88D7E-4DD0-43A6-9E64-14FDA295733C}"/>
    <dgm:cxn modelId="{3F061243-A88B-4A05-8F7A-263C5213D689}" type="presOf" srcId="{D4BD59A8-0FED-494C-B385-DF7267CBE988}" destId="{C6D606F3-CAAF-474F-9227-50E10B08EAD7}" srcOrd="0" destOrd="1" presId="urn:microsoft.com/office/officeart/2005/8/layout/vList6"/>
    <dgm:cxn modelId="{2C701BF1-1A8E-4801-9164-D191BD7212D6}" srcId="{01285180-D07E-40F6-BDF1-8A23E381E841}" destId="{47F7D19A-49A6-4A90-832A-E213EAC6C0B7}" srcOrd="2" destOrd="0" parTransId="{718BEE23-866B-4092-A2C7-F7397068F1A2}" sibTransId="{0E8D10D2-2FCB-4FBD-869E-3D74462BE6DE}"/>
    <dgm:cxn modelId="{CFF2C980-E16A-42DC-A74B-03665E5241EB}" srcId="{47F7D19A-49A6-4A90-832A-E213EAC6C0B7}" destId="{55613ADB-4D13-47EE-9F02-A70BB3204EBC}" srcOrd="1" destOrd="0" parTransId="{AC5F9537-7812-4172-BEB6-B3F0B96E05C6}" sibTransId="{F7E9BD86-63F8-4A18-B6AA-1CC1B79EAD10}"/>
    <dgm:cxn modelId="{BB6FA9AA-528F-4392-BA23-50BB2CB2EB3D}" srcId="{B60C7B18-D2E9-40A7-AE02-DEF5A63980B7}" destId="{3866CB9E-ADD3-402E-9EA3-281CF709B343}" srcOrd="0" destOrd="0" parTransId="{DC5638D3-321D-4C06-9F0B-1D98C63B5EC9}" sibTransId="{EFA31C8A-20AE-46FE-ABE6-6D1853C9BD01}"/>
    <dgm:cxn modelId="{DB2C6FEC-8D1B-4143-AC90-6E9297C43509}" type="presOf" srcId="{47F7D19A-49A6-4A90-832A-E213EAC6C0B7}" destId="{9F99CA00-3D93-42A7-BD45-43888AAC7E3C}" srcOrd="0" destOrd="0" presId="urn:microsoft.com/office/officeart/2005/8/layout/vList6"/>
    <dgm:cxn modelId="{EAD13913-234D-4B60-A7C1-DAB3FC38F318}" type="presOf" srcId="{9D50ABBA-2A33-4787-8F12-53031C11DCC2}" destId="{FDD85869-BE49-46BC-9479-3F9759D489D2}" srcOrd="0" destOrd="2" presId="urn:microsoft.com/office/officeart/2005/8/layout/vList6"/>
    <dgm:cxn modelId="{E2CFE4B1-7B28-4170-B256-42A56A65C753}" type="presOf" srcId="{7E8A9188-2E1A-43CE-A758-0E222A5FD34E}" destId="{35F35728-AE2C-468D-8048-7138D7AC8305}" srcOrd="0" destOrd="2" presId="urn:microsoft.com/office/officeart/2005/8/layout/vList6"/>
    <dgm:cxn modelId="{EA88F250-9F34-4DB4-8225-8A673F23C139}" srcId="{01285180-D07E-40F6-BDF1-8A23E381E841}" destId="{B60C7B18-D2E9-40A7-AE02-DEF5A63980B7}" srcOrd="1" destOrd="0" parTransId="{DC68ACD1-8CBF-42C0-B0B9-BC759CFEE67D}" sibTransId="{E6DA1665-5C5A-4B96-8E62-DE22E557BD5C}"/>
    <dgm:cxn modelId="{124FBE19-B571-42CD-8DE5-FA73C1B52104}" srcId="{01285180-D07E-40F6-BDF1-8A23E381E841}" destId="{AE7ED5B6-F597-4B29-BD1D-7FD2EFEC3087}" srcOrd="0" destOrd="0" parTransId="{7D424B29-DC24-413C-912D-804346A9CBFE}" sibTransId="{9C204081-B98D-42A3-9E7B-83DEF9F6019F}"/>
    <dgm:cxn modelId="{B7F97737-9C4C-4C6E-A934-FCCF28BCC925}" type="presOf" srcId="{5DEFB338-1D32-409A-A25C-F9216A2C5E32}" destId="{35F35728-AE2C-468D-8048-7138D7AC8305}" srcOrd="0" destOrd="0" presId="urn:microsoft.com/office/officeart/2005/8/layout/vList6"/>
    <dgm:cxn modelId="{D3D9BD21-A334-423B-A10F-81C760593542}" srcId="{AE7ED5B6-F597-4B29-BD1D-7FD2EFEC3087}" destId="{9D50ABBA-2A33-4787-8F12-53031C11DCC2}" srcOrd="2" destOrd="0" parTransId="{F73A4EBE-ED2B-4CFF-8B47-609FE66F74E6}" sibTransId="{045B6BD1-81D9-49BE-A713-1857AA2D3E6C}"/>
    <dgm:cxn modelId="{16CB9150-A768-4635-838F-CF523D8E2790}" type="presOf" srcId="{F5F52D15-3F55-4973-A20F-4CB1E1F2D9F5}" destId="{FDD85869-BE49-46BC-9479-3F9759D489D2}" srcOrd="0" destOrd="1" presId="urn:microsoft.com/office/officeart/2005/8/layout/vList6"/>
    <dgm:cxn modelId="{5851F3AE-755E-461D-B595-E75C9890DC95}" type="presOf" srcId="{AE7ED5B6-F597-4B29-BD1D-7FD2EFEC3087}" destId="{2783A57F-4F18-4F5D-870E-7B9B38921429}" srcOrd="0" destOrd="0" presId="urn:microsoft.com/office/officeart/2005/8/layout/vList6"/>
    <dgm:cxn modelId="{C17C12B3-D328-4D26-9C47-41EB79DDDF69}" type="presOf" srcId="{01285180-D07E-40F6-BDF1-8A23E381E841}" destId="{41BD83AC-F6D8-43B1-82D8-4F1BA7069AB1}" srcOrd="0" destOrd="0" presId="urn:microsoft.com/office/officeart/2005/8/layout/vList6"/>
    <dgm:cxn modelId="{85B3D600-6722-4582-A5BA-E95A70E14B95}" srcId="{47F7D19A-49A6-4A90-832A-E213EAC6C0B7}" destId="{5DEFB338-1D32-409A-A25C-F9216A2C5E32}" srcOrd="0" destOrd="0" parTransId="{C19A698D-5D3F-48CD-BE92-1C6D6C3DEF62}" sibTransId="{CDDE0E96-417D-4C35-BB0A-16FEA54219EF}"/>
    <dgm:cxn modelId="{6ECEC970-651B-443A-A89C-5EDEF6364DD3}" type="presOf" srcId="{B60C7B18-D2E9-40A7-AE02-DEF5A63980B7}" destId="{277A301D-17EF-47C6-852A-4F65A078158D}" srcOrd="0" destOrd="0" presId="urn:microsoft.com/office/officeart/2005/8/layout/vList6"/>
    <dgm:cxn modelId="{07F2F4C0-0F5B-4799-A4F3-204B37DB88C7}" type="presParOf" srcId="{41BD83AC-F6D8-43B1-82D8-4F1BA7069AB1}" destId="{B2F66303-A422-4CCC-97D9-01A1F23F33D8}" srcOrd="0" destOrd="0" presId="urn:microsoft.com/office/officeart/2005/8/layout/vList6"/>
    <dgm:cxn modelId="{3FD91863-62FF-4E2E-A93C-96F66C9246EE}" type="presParOf" srcId="{B2F66303-A422-4CCC-97D9-01A1F23F33D8}" destId="{2783A57F-4F18-4F5D-870E-7B9B38921429}" srcOrd="0" destOrd="0" presId="urn:microsoft.com/office/officeart/2005/8/layout/vList6"/>
    <dgm:cxn modelId="{7FB1F66F-B55D-460B-B530-115E9036ABBB}" type="presParOf" srcId="{B2F66303-A422-4CCC-97D9-01A1F23F33D8}" destId="{FDD85869-BE49-46BC-9479-3F9759D489D2}" srcOrd="1" destOrd="0" presId="urn:microsoft.com/office/officeart/2005/8/layout/vList6"/>
    <dgm:cxn modelId="{CD56C835-99A0-4DAE-93C2-DA0EC6F17B9D}" type="presParOf" srcId="{41BD83AC-F6D8-43B1-82D8-4F1BA7069AB1}" destId="{FC116ED7-85FE-4940-93E2-85DD3D636FFA}" srcOrd="1" destOrd="0" presId="urn:microsoft.com/office/officeart/2005/8/layout/vList6"/>
    <dgm:cxn modelId="{925734F5-B3FA-407F-9253-3A9892F3E8B0}" type="presParOf" srcId="{41BD83AC-F6D8-43B1-82D8-4F1BA7069AB1}" destId="{BFF6C861-D6F8-4798-ABDA-22F105F85705}" srcOrd="2" destOrd="0" presId="urn:microsoft.com/office/officeart/2005/8/layout/vList6"/>
    <dgm:cxn modelId="{8E975CF9-2333-4392-8453-58B45AFBF55A}" type="presParOf" srcId="{BFF6C861-D6F8-4798-ABDA-22F105F85705}" destId="{277A301D-17EF-47C6-852A-4F65A078158D}" srcOrd="0" destOrd="0" presId="urn:microsoft.com/office/officeart/2005/8/layout/vList6"/>
    <dgm:cxn modelId="{FC4FB249-A803-4438-AEA9-3C4C9D2B161C}" type="presParOf" srcId="{BFF6C861-D6F8-4798-ABDA-22F105F85705}" destId="{C6D606F3-CAAF-474F-9227-50E10B08EAD7}" srcOrd="1" destOrd="0" presId="urn:microsoft.com/office/officeart/2005/8/layout/vList6"/>
    <dgm:cxn modelId="{494A5E2A-5A29-4487-8B4A-04D75BBA5D43}" type="presParOf" srcId="{41BD83AC-F6D8-43B1-82D8-4F1BA7069AB1}" destId="{0A21EB41-5CE6-4082-8FB8-BC5E1FE373F6}" srcOrd="3" destOrd="0" presId="urn:microsoft.com/office/officeart/2005/8/layout/vList6"/>
    <dgm:cxn modelId="{41D840F6-F156-4C43-9B6D-AFA3484AE7CD}" type="presParOf" srcId="{41BD83AC-F6D8-43B1-82D8-4F1BA7069AB1}" destId="{3932FEC9-622B-433D-883C-2FB7F896D77D}" srcOrd="4" destOrd="0" presId="urn:microsoft.com/office/officeart/2005/8/layout/vList6"/>
    <dgm:cxn modelId="{69FAA37F-F3F6-4625-90D6-44256296E7D0}" type="presParOf" srcId="{3932FEC9-622B-433D-883C-2FB7F896D77D}" destId="{9F99CA00-3D93-42A7-BD45-43888AAC7E3C}" srcOrd="0" destOrd="0" presId="urn:microsoft.com/office/officeart/2005/8/layout/vList6"/>
    <dgm:cxn modelId="{B441A9CF-DD02-4D38-84E1-E85995434F56}" type="presParOf" srcId="{3932FEC9-622B-433D-883C-2FB7F896D77D}" destId="{35F35728-AE2C-468D-8048-7138D7AC830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85869-BE49-46BC-9479-3F9759D489D2}">
      <dsp:nvSpPr>
        <dsp:cNvPr id="0" name=""/>
        <dsp:cNvSpPr/>
      </dsp:nvSpPr>
      <dsp:spPr>
        <a:xfrm>
          <a:off x="2938643" y="1453"/>
          <a:ext cx="4402585" cy="129481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10 </a:t>
          </a:r>
          <a:r>
            <a:rPr lang="ru-RU" sz="1800" b="1" kern="1200" dirty="0" smtClean="0"/>
            <a:t>штатных, </a:t>
          </a:r>
          <a:endParaRPr lang="ru-RU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5– </a:t>
          </a:r>
          <a:r>
            <a:rPr lang="ru-RU" sz="1800" b="1" kern="1200" dirty="0" smtClean="0"/>
            <a:t>внешних совместителя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/>
            <a:t>3 - (совмещение)</a:t>
          </a:r>
          <a:endParaRPr lang="ru-RU" sz="1800" b="1" kern="1200" dirty="0"/>
        </a:p>
      </dsp:txBody>
      <dsp:txXfrm>
        <a:off x="2938643" y="163304"/>
        <a:ext cx="3917031" cy="971108"/>
      </dsp:txXfrm>
    </dsp:sp>
    <dsp:sp modelId="{2783A57F-4F18-4F5D-870E-7B9B38921429}">
      <dsp:nvSpPr>
        <dsp:cNvPr id="0" name=""/>
        <dsp:cNvSpPr/>
      </dsp:nvSpPr>
      <dsp:spPr>
        <a:xfrm>
          <a:off x="3586" y="142420"/>
          <a:ext cx="2935057" cy="1012876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18 тренеров-преподавателей</a:t>
          </a:r>
          <a:endParaRPr lang="ru-RU" sz="1800" b="1" kern="1200" dirty="0"/>
        </a:p>
      </dsp:txBody>
      <dsp:txXfrm>
        <a:off x="53031" y="191865"/>
        <a:ext cx="2836167" cy="913986"/>
      </dsp:txXfrm>
    </dsp:sp>
    <dsp:sp modelId="{C6D606F3-CAAF-474F-9227-50E10B08EAD7}">
      <dsp:nvSpPr>
        <dsp:cNvPr id="0" name=""/>
        <dsp:cNvSpPr/>
      </dsp:nvSpPr>
      <dsp:spPr>
        <a:xfrm>
          <a:off x="2938643" y="1397550"/>
          <a:ext cx="4402585" cy="17109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Свыше 20 лет – </a:t>
          </a:r>
          <a:r>
            <a:rPr lang="ru-RU" sz="2000" b="1" kern="1200" dirty="0" smtClean="0"/>
            <a:t>6 </a:t>
          </a:r>
          <a:r>
            <a:rPr lang="ru-RU" sz="2000" b="1" kern="1200" dirty="0" smtClean="0"/>
            <a:t>чел.,</a:t>
          </a:r>
          <a:endParaRPr lang="ru-RU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От 10 до 20 лет – </a:t>
          </a:r>
          <a:r>
            <a:rPr lang="ru-RU" sz="2000" b="1" kern="1200" dirty="0" smtClean="0"/>
            <a:t>4 </a:t>
          </a:r>
          <a:r>
            <a:rPr lang="ru-RU" sz="2000" b="1" kern="1200" dirty="0" smtClean="0"/>
            <a:t>чел.,</a:t>
          </a:r>
          <a:endParaRPr lang="ru-RU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От 5 до 10 лет – </a:t>
          </a:r>
          <a:r>
            <a:rPr lang="ru-RU" sz="2000" b="1" kern="1200" dirty="0" smtClean="0"/>
            <a:t>3 </a:t>
          </a:r>
          <a:r>
            <a:rPr lang="ru-RU" sz="2000" b="1" kern="1200" dirty="0" smtClean="0"/>
            <a:t>чел.,</a:t>
          </a:r>
          <a:endParaRPr lang="ru-RU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До 5 лет – </a:t>
          </a:r>
          <a:r>
            <a:rPr lang="ru-RU" sz="2000" b="1" kern="1200" dirty="0" smtClean="0"/>
            <a:t>5 </a:t>
          </a:r>
          <a:r>
            <a:rPr lang="ru-RU" sz="2000" b="1" kern="1200" dirty="0" smtClean="0"/>
            <a:t>чел.</a:t>
          </a:r>
          <a:endParaRPr lang="ru-RU" sz="2000" b="1" kern="1200" dirty="0"/>
        </a:p>
      </dsp:txBody>
      <dsp:txXfrm>
        <a:off x="2938643" y="1611419"/>
        <a:ext cx="3760979" cy="1283212"/>
      </dsp:txXfrm>
    </dsp:sp>
    <dsp:sp modelId="{277A301D-17EF-47C6-852A-4F65A078158D}">
      <dsp:nvSpPr>
        <dsp:cNvPr id="0" name=""/>
        <dsp:cNvSpPr/>
      </dsp:nvSpPr>
      <dsp:spPr>
        <a:xfrm>
          <a:off x="3586" y="1746588"/>
          <a:ext cx="2935057" cy="1012876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 педагогическому стажу</a:t>
          </a:r>
          <a:r>
            <a:rPr lang="ru-RU" sz="1400" b="1" kern="1200" dirty="0" smtClean="0"/>
            <a:t>	</a:t>
          </a:r>
          <a:endParaRPr lang="ru-RU" sz="1400" b="1" kern="1200" dirty="0"/>
        </a:p>
      </dsp:txBody>
      <dsp:txXfrm>
        <a:off x="53031" y="1796033"/>
        <a:ext cx="2836167" cy="913986"/>
      </dsp:txXfrm>
    </dsp:sp>
    <dsp:sp modelId="{35F35728-AE2C-468D-8048-7138D7AC8305}">
      <dsp:nvSpPr>
        <dsp:cNvPr id="0" name=""/>
        <dsp:cNvSpPr/>
      </dsp:nvSpPr>
      <dsp:spPr>
        <a:xfrm>
          <a:off x="3065034" y="3209789"/>
          <a:ext cx="4277781" cy="175730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Высшая - 1, 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Первая – </a:t>
          </a:r>
          <a:r>
            <a:rPr lang="ru-RU" sz="1600" b="1" kern="1200" dirty="0" smtClean="0"/>
            <a:t>7,</a:t>
          </a:r>
          <a:endParaRPr lang="ru-RU" sz="1600" b="1" kern="1200" dirty="0" smtClean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СЗД - </a:t>
          </a:r>
          <a:r>
            <a:rPr lang="ru-RU" sz="1600" b="1" kern="1200" dirty="0" smtClean="0"/>
            <a:t>4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Не подлежат аттестации по стажу работы в спорт.школе – </a:t>
          </a:r>
          <a:r>
            <a:rPr lang="ru-RU" sz="1600" b="1" kern="1200" dirty="0" smtClean="0"/>
            <a:t>6.</a:t>
          </a:r>
          <a:endParaRPr lang="ru-RU" sz="1600" b="1" kern="1200" dirty="0"/>
        </a:p>
      </dsp:txBody>
      <dsp:txXfrm>
        <a:off x="3065034" y="3429453"/>
        <a:ext cx="3618790" cy="1317981"/>
      </dsp:txXfrm>
    </dsp:sp>
    <dsp:sp modelId="{9F99CA00-3D93-42A7-BD45-43888AAC7E3C}">
      <dsp:nvSpPr>
        <dsp:cNvPr id="0" name=""/>
        <dsp:cNvSpPr/>
      </dsp:nvSpPr>
      <dsp:spPr>
        <a:xfrm>
          <a:off x="2000" y="3582005"/>
          <a:ext cx="3063034" cy="1012876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 квалификационным</a:t>
          </a:r>
          <a:endParaRPr lang="ru-RU" sz="2000" b="1" kern="1200" dirty="0"/>
        </a:p>
      </dsp:txBody>
      <dsp:txXfrm>
        <a:off x="51445" y="3631450"/>
        <a:ext cx="2964144" cy="9139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:\ProPowerPoint\Шаблоны\В работе\Футбол\Footbo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6768752" cy="1470025"/>
          </a:xfrm>
        </p:spPr>
        <p:txBody>
          <a:bodyPr>
            <a:noAutofit/>
          </a:bodyPr>
          <a:lstStyle>
            <a:lvl1pPr>
              <a:defRPr sz="6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2708920"/>
            <a:ext cx="4608512" cy="93610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Футбол\FootbolSl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2051050" y="274638"/>
            <a:ext cx="6635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2051050" y="1600200"/>
            <a:ext cx="6635750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7527925" y="6550025"/>
            <a:ext cx="1616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400" smtClean="0">
                <a:solidFill>
                  <a:srgbClr val="A6A6A6"/>
                </a:solidFill>
                <a:latin typeface="Ariston" pitchFamily="66" charset="0"/>
              </a:rPr>
              <a:t>ProPowerPoint.Ru</a:t>
            </a:r>
            <a:endParaRPr lang="ru-RU" sz="1400" smtClean="0">
              <a:solidFill>
                <a:srgbClr val="A6A6A6"/>
              </a:solidFill>
              <a:latin typeface="Ariston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76672"/>
            <a:ext cx="5688632" cy="1728192"/>
          </a:xfrm>
        </p:spPr>
        <p:txBody>
          <a:bodyPr rtlCol="0"/>
          <a:lstStyle/>
          <a:p>
            <a:pPr algn="r" fontAlgn="auto">
              <a:spcAft>
                <a:spcPts val="0"/>
              </a:spcAft>
              <a:defRPr/>
            </a:pPr>
            <a:r>
              <a:rPr lang="ru-RU" dirty="0" smtClean="0"/>
              <a:t>Отчет о  работе</a:t>
            </a:r>
            <a:br>
              <a:rPr lang="ru-RU" dirty="0" smtClean="0"/>
            </a:br>
            <a:r>
              <a:rPr lang="ru-RU" dirty="0" smtClean="0"/>
              <a:t>ДЮСШ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788024" y="3140968"/>
            <a:ext cx="424847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uLnTx/>
                <a:uFillTx/>
                <a:latin typeface="+mj-lt"/>
                <a:ea typeface="+mj-ea"/>
                <a:cs typeface="+mj-cs"/>
              </a:rPr>
              <a:t>2015-2016</a:t>
            </a:r>
            <a:r>
              <a:rPr kumimoji="0" lang="ru-RU" sz="6000" b="1" i="0" u="none" strike="noStrike" kern="1200" cap="none" spc="0" normalizeH="0" noProof="0" dirty="0" smtClean="0">
                <a:ln>
                  <a:noFill/>
                </a:ln>
                <a:solidFill>
                  <a:srgbClr val="008000"/>
                </a:solidFill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rgbClr val="008000"/>
                </a:solidFill>
                <a:uLnTx/>
                <a:uFillTx/>
                <a:latin typeface="+mj-lt"/>
                <a:ea typeface="+mj-ea"/>
                <a:cs typeface="+mj-cs"/>
              </a:rPr>
              <a:t>учебный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uLnTx/>
                <a:uFillTx/>
                <a:latin typeface="+mj-lt"/>
                <a:ea typeface="+mj-ea"/>
                <a:cs typeface="+mj-cs"/>
              </a:rPr>
              <a:t>год</a:t>
            </a:r>
          </a:p>
        </p:txBody>
      </p:sp>
      <p:pic>
        <p:nvPicPr>
          <p:cNvPr id="4" name="Рисунок 3" descr="мирас на утверждени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188640"/>
            <a:ext cx="2486400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691680" cy="1143000"/>
          </a:xfrm>
        </p:spPr>
        <p:txBody>
          <a:bodyPr/>
          <a:lstStyle/>
          <a:p>
            <a:r>
              <a:rPr lang="ru-RU" sz="2000" b="1" dirty="0" smtClean="0"/>
              <a:t>Результаты выступлений</a:t>
            </a:r>
            <a:endParaRPr lang="ru-RU" sz="2000" b="1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381943"/>
              </p:ext>
            </p:extLst>
          </p:nvPr>
        </p:nvGraphicFramePr>
        <p:xfrm>
          <a:off x="1619672" y="1"/>
          <a:ext cx="7272808" cy="3752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68752"/>
                <a:gridCol w="504056"/>
              </a:tblGrid>
              <a:tr h="481684">
                <a:tc gridSpan="2"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Основные официальные соревнования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2846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Финал - Первенства России по футболу (девочки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до 13 лет)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2846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Финал - Первенство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России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по футболу среди 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девушек (до 17 лет)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2846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Первенство России</a:t>
                      </a:r>
                      <a:r>
                        <a:rPr lang="ru-RU" sz="1400" baseline="0" dirty="0" smtClean="0"/>
                        <a:t> по </a:t>
                      </a:r>
                      <a:r>
                        <a:rPr lang="ru-RU" sz="1400" dirty="0" smtClean="0"/>
                        <a:t>футболу среди команд девушек ( до </a:t>
                      </a:r>
                      <a:r>
                        <a:rPr lang="ru-RU" sz="1400" dirty="0" smtClean="0"/>
                        <a:t>13 </a:t>
                      </a:r>
                      <a:r>
                        <a:rPr lang="ru-RU" sz="1400" dirty="0" smtClean="0"/>
                        <a:t>лет)</a:t>
                      </a:r>
                      <a:r>
                        <a:rPr lang="ru-RU" sz="1400" baseline="0" dirty="0" smtClean="0"/>
                        <a:t>, 1 этап, зона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</a:t>
                      </a:r>
                      <a:endParaRPr lang="ru-RU" sz="1400" b="1" dirty="0"/>
                    </a:p>
                  </a:txBody>
                  <a:tcPr anchor="ctr"/>
                </a:tc>
              </a:tr>
              <a:tr h="2846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Первенство России</a:t>
                      </a:r>
                      <a:r>
                        <a:rPr lang="ru-RU" sz="1400" baseline="0" dirty="0" smtClean="0"/>
                        <a:t> по </a:t>
                      </a:r>
                      <a:r>
                        <a:rPr lang="ru-RU" sz="1400" dirty="0" smtClean="0"/>
                        <a:t>футболу среди команд девушек ( до </a:t>
                      </a:r>
                      <a:r>
                        <a:rPr lang="ru-RU" sz="1400" dirty="0" smtClean="0"/>
                        <a:t>15 </a:t>
                      </a:r>
                      <a:r>
                        <a:rPr lang="ru-RU" sz="1400" dirty="0" smtClean="0"/>
                        <a:t>лет)</a:t>
                      </a:r>
                      <a:r>
                        <a:rPr lang="ru-RU" sz="1400" baseline="0" dirty="0" smtClean="0"/>
                        <a:t>, 1 этап, зона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3</a:t>
                      </a:r>
                      <a:endParaRPr lang="ru-RU" sz="1400" b="1" dirty="0"/>
                    </a:p>
                  </a:txBody>
                  <a:tcPr anchor="ctr"/>
                </a:tc>
              </a:tr>
              <a:tr h="2861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Первенство России</a:t>
                      </a:r>
                      <a:r>
                        <a:rPr lang="ru-RU" sz="1400" baseline="0" dirty="0" smtClean="0"/>
                        <a:t> по </a:t>
                      </a:r>
                      <a:r>
                        <a:rPr lang="ru-RU" sz="1400" dirty="0" smtClean="0"/>
                        <a:t>футболу среди команд девушек ( до 17 лет)</a:t>
                      </a:r>
                      <a:r>
                        <a:rPr lang="ru-RU" sz="1400" baseline="0" dirty="0" smtClean="0"/>
                        <a:t>, 1 этап, зона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 anchor="ctr"/>
                </a:tc>
              </a:tr>
              <a:tr h="28466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Первенство России</a:t>
                      </a:r>
                      <a:r>
                        <a:rPr lang="ru-RU" sz="1400" baseline="0" dirty="0" smtClean="0"/>
                        <a:t> по </a:t>
                      </a:r>
                      <a:r>
                        <a:rPr lang="ru-RU" sz="1400" dirty="0" smtClean="0"/>
                        <a:t>футболу среди команд девушек ( до 19 лет)</a:t>
                      </a:r>
                      <a:r>
                        <a:rPr lang="ru-RU" sz="1400" baseline="0" dirty="0" smtClean="0"/>
                        <a:t> , 1 этап, зона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2</a:t>
                      </a:r>
                      <a:endParaRPr lang="ru-RU" sz="1400" b="1" dirty="0"/>
                    </a:p>
                  </a:txBody>
                  <a:tcPr anchor="ctr"/>
                </a:tc>
              </a:tr>
              <a:tr h="28466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 этап Всероссийских соревнований среди ОО высшего образования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 anchor="ctr"/>
                </a:tc>
              </a:tr>
              <a:tr h="28466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Финал Всероссийские соревнования по женскому</a:t>
                      </a:r>
                      <a:r>
                        <a:rPr lang="ru-RU" sz="1400" baseline="0" dirty="0" smtClean="0"/>
                        <a:t> футболу среди команд ВУЗов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</a:t>
                      </a:r>
                      <a:endParaRPr lang="ru-RU" sz="1400" b="1" dirty="0"/>
                    </a:p>
                  </a:txBody>
                  <a:tcPr anchor="ctr"/>
                </a:tc>
              </a:tr>
              <a:tr h="284662">
                <a:tc gridSpan="2">
                  <a:txBody>
                    <a:bodyPr/>
                    <a:lstStyle/>
                    <a:p>
                      <a:r>
                        <a:rPr lang="ru-RU" sz="1400" dirty="0" smtClean="0"/>
                        <a:t>Команда юношей 2001 г.р. Финалисты</a:t>
                      </a:r>
                      <a:r>
                        <a:rPr lang="ru-RU" sz="1400" baseline="0" dirty="0" smtClean="0"/>
                        <a:t> Кубка </a:t>
                      </a:r>
                      <a:r>
                        <a:rPr lang="ru-RU" sz="1400" baseline="0" dirty="0" err="1" smtClean="0"/>
                        <a:t>г.Казани</a:t>
                      </a:r>
                      <a:r>
                        <a:rPr lang="ru-RU" sz="1400" baseline="0" dirty="0" smtClean="0"/>
                        <a:t> по футболу (сезон 2016 года)</a:t>
                      </a:r>
                      <a:endParaRPr lang="ru-RU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anchor="ctr"/>
                </a:tc>
              </a:tr>
              <a:tr h="527855">
                <a:tc gridSpan="2">
                  <a:txBody>
                    <a:bodyPr/>
                    <a:lstStyle/>
                    <a:p>
                      <a:r>
                        <a:rPr lang="ru-RU" sz="1400" dirty="0" smtClean="0"/>
                        <a:t>Первенство </a:t>
                      </a:r>
                      <a:r>
                        <a:rPr lang="ru-RU" sz="1400" dirty="0" err="1" smtClean="0"/>
                        <a:t>г.Казани</a:t>
                      </a:r>
                      <a:r>
                        <a:rPr lang="ru-RU" sz="1400" dirty="0" smtClean="0"/>
                        <a:t>, Республики Татарстан, России (1 дивизион) не завершены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558690"/>
              </p:ext>
            </p:extLst>
          </p:nvPr>
        </p:nvGraphicFramePr>
        <p:xfrm>
          <a:off x="1619672" y="3573016"/>
          <a:ext cx="4968552" cy="13416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8702"/>
                <a:gridCol w="1124955"/>
                <a:gridCol w="843716"/>
                <a:gridCol w="937463"/>
                <a:gridCol w="843716"/>
              </a:tblGrid>
              <a:tr h="304975">
                <a:tc gridSpan="5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Подготовка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спортсменов-разрядников </a:t>
                      </a:r>
                    </a:p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</a:rPr>
                        <a:t>(на 31 августа)</a:t>
                      </a:r>
                      <a:endParaRPr lang="ru-RU" sz="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975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Футбол</a:t>
                      </a:r>
                      <a:endParaRPr lang="ru-RU" sz="14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Всего</a:t>
                      </a:r>
                      <a:endParaRPr lang="ru-RU" sz="1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Из них: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97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1юн.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3юн.</a:t>
                      </a:r>
                      <a:endParaRPr lang="ru-RU" sz="1400" dirty="0"/>
                    </a:p>
                  </a:txBody>
                  <a:tcPr/>
                </a:tc>
              </a:tr>
              <a:tr h="30497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13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547664" y="4941168"/>
            <a:ext cx="745958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Подготовка в сборные команды </a:t>
            </a: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</a:t>
            </a: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 2016 </a:t>
            </a: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году: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в</a:t>
            </a:r>
            <a:r>
              <a:rPr kumimoji="0" lang="ru-RU" sz="1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основной состав женской юниорской сборной команды России до </a:t>
            </a:r>
            <a:r>
              <a:rPr kumimoji="0" lang="ru-RU" sz="1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17 </a:t>
            </a:r>
            <a:r>
              <a:rPr kumimoji="0" lang="ru-RU" sz="1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лет вошли – 2 </a:t>
            </a:r>
            <a:r>
              <a:rPr lang="ru-RU" sz="1300" dirty="0" smtClean="0">
                <a:latin typeface="+mj-lt"/>
                <a:ea typeface="+mj-ea"/>
                <a:cs typeface="+mj-cs"/>
              </a:rPr>
              <a:t>обучающиеся </a:t>
            </a:r>
            <a:r>
              <a:rPr lang="ru-RU" sz="1300" dirty="0" smtClean="0">
                <a:latin typeface="+mj-lt"/>
                <a:ea typeface="+mj-ea"/>
                <a:cs typeface="+mj-cs"/>
              </a:rPr>
              <a:t>(</a:t>
            </a:r>
            <a:r>
              <a:rPr lang="ru-RU" sz="1300" dirty="0" err="1" smtClean="0">
                <a:latin typeface="+mj-lt"/>
                <a:ea typeface="+mj-ea"/>
                <a:cs typeface="+mj-cs"/>
              </a:rPr>
              <a:t>Замалеева</a:t>
            </a:r>
            <a:r>
              <a:rPr lang="ru-RU" sz="1300" dirty="0" smtClean="0">
                <a:latin typeface="+mj-lt"/>
                <a:ea typeface="+mj-ea"/>
                <a:cs typeface="+mj-cs"/>
              </a:rPr>
              <a:t> Алина) </a:t>
            </a:r>
            <a:r>
              <a:rPr lang="ru-RU" sz="1300" dirty="0" smtClean="0">
                <a:latin typeface="+mj-lt"/>
                <a:ea typeface="+mj-ea"/>
                <a:cs typeface="+mj-cs"/>
              </a:rPr>
              <a:t>в резервный </a:t>
            </a:r>
            <a:r>
              <a:rPr lang="ru-RU" sz="1300" dirty="0" smtClean="0">
                <a:latin typeface="+mj-lt"/>
                <a:ea typeface="+mj-ea"/>
                <a:cs typeface="+mj-cs"/>
              </a:rPr>
              <a:t>– </a:t>
            </a:r>
            <a:r>
              <a:rPr lang="ru-RU" sz="1300" dirty="0" err="1" smtClean="0">
                <a:latin typeface="+mj-lt"/>
                <a:ea typeface="+mj-ea"/>
                <a:cs typeface="+mj-cs"/>
              </a:rPr>
              <a:t>Кадикова</a:t>
            </a:r>
            <a:r>
              <a:rPr lang="ru-RU" sz="1300" dirty="0" smtClean="0">
                <a:latin typeface="+mj-lt"/>
                <a:ea typeface="+mj-ea"/>
                <a:cs typeface="+mj-cs"/>
              </a:rPr>
              <a:t> </a:t>
            </a:r>
            <a:r>
              <a:rPr lang="ru-RU" sz="1300" dirty="0" err="1" smtClean="0">
                <a:latin typeface="+mj-lt"/>
                <a:ea typeface="+mj-ea"/>
                <a:cs typeface="+mj-cs"/>
              </a:rPr>
              <a:t>Анеля</a:t>
            </a:r>
            <a:r>
              <a:rPr lang="ru-RU" sz="1300" dirty="0" smtClean="0">
                <a:latin typeface="+mj-lt"/>
                <a:ea typeface="+mj-ea"/>
                <a:cs typeface="+mj-cs"/>
              </a:rPr>
              <a:t>; до 15 лет – </a:t>
            </a:r>
            <a:r>
              <a:rPr lang="ru-RU" sz="1300" dirty="0" err="1" smtClean="0">
                <a:latin typeface="+mj-lt"/>
                <a:ea typeface="+mj-ea"/>
                <a:cs typeface="+mj-cs"/>
              </a:rPr>
              <a:t>Кашапова</a:t>
            </a:r>
            <a:r>
              <a:rPr lang="ru-RU" sz="1300" dirty="0" smtClean="0">
                <a:latin typeface="+mj-lt"/>
                <a:ea typeface="+mj-ea"/>
                <a:cs typeface="+mj-cs"/>
              </a:rPr>
              <a:t> Гузель, Юсупова Александра.</a:t>
            </a:r>
            <a:endParaRPr lang="ru-RU" sz="1300" dirty="0" smtClean="0">
              <a:latin typeface="+mj-lt"/>
              <a:ea typeface="+mj-ea"/>
              <a:cs typeface="+mj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300" dirty="0" smtClean="0">
                <a:latin typeface="+mj-lt"/>
                <a:ea typeface="+mj-ea"/>
                <a:cs typeface="+mj-cs"/>
              </a:rPr>
              <a:t>  в женские сборные команды РТ 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sz="1300" dirty="0" smtClean="0">
                <a:latin typeface="+mj-lt"/>
                <a:ea typeface="+mj-ea"/>
                <a:cs typeface="+mj-cs"/>
              </a:rPr>
              <a:t>	-  до </a:t>
            </a:r>
            <a:r>
              <a:rPr lang="ru-RU" sz="1300" dirty="0" smtClean="0">
                <a:latin typeface="+mj-lt"/>
                <a:ea typeface="+mj-ea"/>
                <a:cs typeface="+mj-cs"/>
              </a:rPr>
              <a:t>17 </a:t>
            </a:r>
            <a:r>
              <a:rPr lang="ru-RU" sz="1300" dirty="0" smtClean="0">
                <a:latin typeface="+mj-lt"/>
                <a:ea typeface="+mj-ea"/>
                <a:cs typeface="+mj-cs"/>
              </a:rPr>
              <a:t>лет -  </a:t>
            </a:r>
            <a:r>
              <a:rPr lang="ru-RU" sz="1300" dirty="0" smtClean="0">
                <a:latin typeface="+mj-lt"/>
                <a:ea typeface="+mj-ea"/>
                <a:cs typeface="+mj-cs"/>
              </a:rPr>
              <a:t>13 </a:t>
            </a:r>
            <a:r>
              <a:rPr lang="ru-RU" sz="1300" dirty="0" smtClean="0">
                <a:latin typeface="+mj-lt"/>
                <a:ea typeface="+mj-ea"/>
                <a:cs typeface="+mj-cs"/>
              </a:rPr>
              <a:t>чел.;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sz="1300" dirty="0" smtClean="0">
                <a:latin typeface="+mj-lt"/>
                <a:ea typeface="+mj-ea"/>
                <a:cs typeface="+mj-cs"/>
              </a:rPr>
              <a:t>	-  до </a:t>
            </a:r>
            <a:r>
              <a:rPr lang="ru-RU" sz="1300" dirty="0" smtClean="0">
                <a:latin typeface="+mj-lt"/>
                <a:ea typeface="+mj-ea"/>
                <a:cs typeface="+mj-cs"/>
              </a:rPr>
              <a:t>15 </a:t>
            </a:r>
            <a:r>
              <a:rPr lang="ru-RU" sz="1300" dirty="0" smtClean="0">
                <a:latin typeface="+mj-lt"/>
                <a:ea typeface="+mj-ea"/>
                <a:cs typeface="+mj-cs"/>
              </a:rPr>
              <a:t>лет – </a:t>
            </a:r>
            <a:r>
              <a:rPr lang="ru-RU" sz="1300" dirty="0" smtClean="0">
                <a:latin typeface="+mj-lt"/>
                <a:ea typeface="+mj-ea"/>
                <a:cs typeface="+mj-cs"/>
              </a:rPr>
              <a:t>11 </a:t>
            </a:r>
            <a:r>
              <a:rPr lang="ru-RU" sz="1300" dirty="0" smtClean="0">
                <a:latin typeface="+mj-lt"/>
                <a:ea typeface="+mj-ea"/>
                <a:cs typeface="+mj-cs"/>
              </a:rPr>
              <a:t>чел.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sz="1300" dirty="0" smtClean="0">
                <a:latin typeface="+mj-lt"/>
                <a:ea typeface="+mj-ea"/>
                <a:cs typeface="+mj-cs"/>
              </a:rPr>
              <a:t>  в состав женской команды «Мирас» - 19 чел</a:t>
            </a:r>
            <a:r>
              <a:rPr lang="ru-RU" sz="1300" dirty="0" smtClean="0">
                <a:latin typeface="+mj-lt"/>
                <a:ea typeface="+mj-ea"/>
                <a:cs typeface="+mj-cs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ru-RU" sz="1300" dirty="0" smtClean="0">
                <a:latin typeface="+mj-lt"/>
                <a:ea typeface="+mj-ea"/>
                <a:cs typeface="+mj-cs"/>
              </a:rPr>
              <a:t>В состав женской команды «АЛ (Мирас-2)» – 20 чел.</a:t>
            </a:r>
            <a:endParaRPr lang="ru-RU" sz="1300" dirty="0" smtClean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513080" cy="4077072"/>
          </a:xfrm>
        </p:spPr>
        <p:txBody>
          <a:bodyPr/>
          <a:lstStyle/>
          <a:p>
            <a:pPr algn="l"/>
            <a:r>
              <a:rPr lang="ru-RU" sz="1400" dirty="0" smtClean="0"/>
              <a:t>Учащиеся </a:t>
            </a:r>
            <a:r>
              <a:rPr lang="ru-RU" sz="1400" dirty="0"/>
              <a:t>школы активно  участвуют в проведении групповых и школьных праздников, а также в мероприятиях района и города. </a:t>
            </a:r>
            <a:br>
              <a:rPr lang="ru-RU" sz="1400" dirty="0"/>
            </a:br>
            <a:r>
              <a:rPr lang="ru-RU" sz="1400" dirty="0" smtClean="0"/>
              <a:t>Основные мероприятия: праздники, посвященные:</a:t>
            </a:r>
            <a:br>
              <a:rPr lang="ru-RU" sz="1400" dirty="0" smtClean="0"/>
            </a:br>
            <a:r>
              <a:rPr lang="ru-RU" sz="1400" dirty="0"/>
              <a:t>-</a:t>
            </a:r>
            <a:r>
              <a:rPr lang="ru-RU" sz="1400" dirty="0" smtClean="0"/>
              <a:t> </a:t>
            </a:r>
            <a:r>
              <a:rPr lang="ru-RU" sz="1400" dirty="0"/>
              <a:t>«Дню Защиты детей» - «Праздник детства» на базе УСК «</a:t>
            </a:r>
            <a:r>
              <a:rPr lang="ru-RU" sz="1400" dirty="0" err="1"/>
              <a:t>Мирас</a:t>
            </a:r>
            <a:r>
              <a:rPr lang="ru-RU" sz="1400" dirty="0"/>
              <a:t>»; </a:t>
            </a:r>
            <a:br>
              <a:rPr lang="ru-RU" sz="1400" dirty="0"/>
            </a:br>
            <a:r>
              <a:rPr lang="ru-RU" sz="1400" dirty="0" smtClean="0"/>
              <a:t>- Дню </a:t>
            </a:r>
            <a:r>
              <a:rPr lang="ru-RU" sz="1400" dirty="0"/>
              <a:t>России «Мой адрес Россия», а также игра-путешествие «Я живу в России</a:t>
            </a:r>
            <a:r>
              <a:rPr lang="ru-RU" sz="1400" dirty="0" smtClean="0"/>
              <a:t>»;</a:t>
            </a:r>
            <a:br>
              <a:rPr lang="ru-RU" sz="1400" dirty="0" smtClean="0"/>
            </a:br>
            <a:r>
              <a:rPr lang="ru-RU" sz="1400" dirty="0" smtClean="0"/>
              <a:t>- Дню Победы.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 В рамках республиканской акции «Спортивный Татарстан»   дети приняли участие в уличном семейном </a:t>
            </a:r>
            <a:r>
              <a:rPr lang="ru-RU" sz="1400" dirty="0" smtClean="0"/>
              <a:t>мероприятии </a:t>
            </a:r>
            <a:r>
              <a:rPr lang="ru-RU" sz="1400" dirty="0"/>
              <a:t>«Мама, папа, я – спортивная семья», </a:t>
            </a:r>
            <a:r>
              <a:rPr lang="ru-RU" sz="1400" dirty="0" smtClean="0"/>
              <a:t>а на </a:t>
            </a:r>
            <a:r>
              <a:rPr lang="ru-RU" sz="1400" dirty="0"/>
              <a:t>базе школы </a:t>
            </a:r>
            <a:r>
              <a:rPr lang="ru-RU" sz="1400" dirty="0" smtClean="0"/>
              <a:t>№144 </a:t>
            </a:r>
            <a:r>
              <a:rPr lang="ru-RU" sz="1400" dirty="0"/>
              <a:t>«Открытый урок здоровья от ДЮСШ «</a:t>
            </a:r>
            <a:r>
              <a:rPr lang="ru-RU" sz="1400" dirty="0" err="1"/>
              <a:t>Мирас</a:t>
            </a:r>
            <a:r>
              <a:rPr lang="ru-RU" sz="1400" dirty="0" smtClean="0"/>
              <a:t>». Традиционными стали встречи </a:t>
            </a:r>
            <a:r>
              <a:rPr lang="ru-RU" sz="1400" dirty="0"/>
              <a:t>обучающихся  с воспитанником </a:t>
            </a:r>
            <a:r>
              <a:rPr lang="ru-RU" sz="1400" dirty="0" smtClean="0"/>
              <a:t>нашей школы </a:t>
            </a:r>
            <a:r>
              <a:rPr lang="ru-RU" sz="1400" dirty="0" err="1"/>
              <a:t>Набиуллиным</a:t>
            </a:r>
            <a:r>
              <a:rPr lang="ru-RU" sz="1400" dirty="0"/>
              <a:t> </a:t>
            </a:r>
            <a:r>
              <a:rPr lang="ru-RU" sz="1400" dirty="0" err="1"/>
              <a:t>Эльмиром</a:t>
            </a:r>
            <a:r>
              <a:rPr lang="ru-RU" sz="1400" dirty="0"/>
              <a:t>, игроком ФК «Рубин».</a:t>
            </a:r>
            <a:br>
              <a:rPr lang="ru-RU" sz="1400" dirty="0"/>
            </a:br>
            <a:r>
              <a:rPr lang="ru-RU" sz="1400" dirty="0" smtClean="0"/>
              <a:t>   В </a:t>
            </a:r>
            <a:r>
              <a:rPr lang="ru-RU" sz="1400" dirty="0"/>
              <a:t>рамках городской акции «Добрый город» проведены занятия в группах начальной подготовки </a:t>
            </a:r>
            <a:r>
              <a:rPr lang="ru-RU" sz="1400" dirty="0" smtClean="0"/>
              <a:t>«</a:t>
            </a:r>
            <a:r>
              <a:rPr lang="ru-RU" sz="1400" dirty="0"/>
              <a:t>Доброта – солнечный свет, в котором растет добродетель»;</a:t>
            </a:r>
            <a:br>
              <a:rPr lang="ru-RU" sz="1400" dirty="0"/>
            </a:br>
            <a:r>
              <a:rPr lang="ru-RU" sz="1400" dirty="0" smtClean="0"/>
              <a:t>в учебно-тренировочных группах – </a:t>
            </a:r>
            <a:r>
              <a:rPr lang="ru-RU" sz="1400" dirty="0"/>
              <a:t>«Доброта творит чудеса»; оформлен тематический уголок «Поделись своей добротой», </a:t>
            </a:r>
            <a:r>
              <a:rPr lang="ru-RU" sz="1400" dirty="0" smtClean="0"/>
              <a:t>а также  </a:t>
            </a:r>
            <a:r>
              <a:rPr lang="ru-RU" sz="1400" dirty="0"/>
              <a:t>выставка рисунков обучающихся «Они нуждаются в нашей защите».</a:t>
            </a:r>
            <a:br>
              <a:rPr lang="ru-RU" sz="1400" dirty="0"/>
            </a:br>
            <a:r>
              <a:rPr lang="ru-RU" sz="1400" dirty="0" smtClean="0"/>
              <a:t>Обучающиеся </a:t>
            </a:r>
            <a:r>
              <a:rPr lang="ru-RU" sz="1400" dirty="0"/>
              <a:t>школы приняли участие в городском конкурсе «Спорт в объективе» во всех 4 номинациях. В номинации  «Спортивные курьезы» с фотографией «Ой» победила наша воспитанница.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-324544" y="0"/>
            <a:ext cx="2051720" cy="3068960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/>
              <a:t>  Летом</a:t>
            </a:r>
          </a:p>
          <a:p>
            <a:pPr algn="ctr">
              <a:buNone/>
            </a:pPr>
            <a:r>
              <a:rPr lang="ru-RU" sz="2000" b="1" dirty="0" smtClean="0"/>
              <a:t>     2016 года в профильных </a:t>
            </a:r>
            <a:r>
              <a:rPr lang="ru-RU" sz="2000" b="1" dirty="0" smtClean="0"/>
              <a:t>сменах на базе ДОЛ </a:t>
            </a:r>
            <a:r>
              <a:rPr lang="ru-RU" sz="2000" b="1" dirty="0" smtClean="0"/>
              <a:t>«Березка» </a:t>
            </a:r>
            <a:r>
              <a:rPr lang="ru-RU" sz="2000" b="1" dirty="0" smtClean="0"/>
              <a:t>приняли участие 272 обучающихся</a:t>
            </a: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</a:rPr>
              <a:t>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948911"/>
            <a:ext cx="3840000" cy="288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69" y="4285879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4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0" y="548680"/>
            <a:ext cx="3248640" cy="216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369" y="2262091"/>
            <a:ext cx="3248640" cy="216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684" y="822091"/>
            <a:ext cx="2165760" cy="144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96" y="2305575"/>
            <a:ext cx="4331520" cy="2880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336" y="4569954"/>
            <a:ext cx="3248640" cy="2160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357" y="3978000"/>
            <a:ext cx="4331520" cy="2880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480" y="-309352"/>
            <a:ext cx="4331520" cy="2880000"/>
          </a:xfrm>
          <a:prstGeom prst="rect">
            <a:avLst/>
          </a:prstGeom>
        </p:spPr>
      </p:pic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0" y="0"/>
            <a:ext cx="6660232" cy="42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ru-RU" sz="2400" b="1" dirty="0" smtClean="0"/>
              <a:t>Традиционные мероприятия: «Итоги 2015 года</a:t>
            </a:r>
            <a:endParaRPr lang="ru-RU" sz="2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2555776" y="188640"/>
            <a:ext cx="4104456" cy="936104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Награждение </a:t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лучших в номинациях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380" y="3978000"/>
            <a:ext cx="4331520" cy="288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268760"/>
            <a:ext cx="4331520" cy="288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260" y="1543380"/>
            <a:ext cx="3248640" cy="216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364" y="4581128"/>
            <a:ext cx="3248640" cy="2160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4154" y="0"/>
            <a:ext cx="5160094" cy="44292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92D050"/>
                </a:solidFill>
              </a:rPr>
              <a:t>«Посвящение в  юные футболисты»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154" y="420878"/>
            <a:ext cx="4331520" cy="288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712" y="420878"/>
            <a:ext cx="3248640" cy="216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158" y="3866143"/>
            <a:ext cx="4331520" cy="2880000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562668" y="3345781"/>
            <a:ext cx="4428010" cy="44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b="1" dirty="0" smtClean="0">
                <a:solidFill>
                  <a:srgbClr val="92D050"/>
                </a:solidFill>
              </a:rPr>
              <a:t>«</a:t>
            </a:r>
            <a:r>
              <a:rPr lang="ru-RU" sz="3600" b="1" dirty="0" smtClean="0">
                <a:solidFill>
                  <a:srgbClr val="92D050"/>
                </a:solidFill>
              </a:rPr>
              <a:t>Выпуск 2016»</a:t>
            </a:r>
            <a:endParaRPr lang="ru-RU" sz="3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000" y="4707316"/>
            <a:ext cx="3248640" cy="216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432" y="2744097"/>
            <a:ext cx="2707200" cy="1800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0"/>
            <a:ext cx="6635750" cy="562074"/>
          </a:xfrm>
        </p:spPr>
        <p:txBody>
          <a:bodyPr/>
          <a:lstStyle/>
          <a:p>
            <a:r>
              <a:rPr lang="ru-RU" sz="2400" b="1" dirty="0" smtClean="0"/>
              <a:t>Информационная справка</a:t>
            </a:r>
            <a:endParaRPr lang="ru-RU" sz="24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547664" y="620688"/>
            <a:ext cx="7416824" cy="5760640"/>
          </a:xfrm>
        </p:spPr>
        <p:txBody>
          <a:bodyPr/>
          <a:lstStyle/>
          <a:p>
            <a:pPr algn="just"/>
            <a:r>
              <a:rPr lang="ru-RU" sz="2000" dirty="0" smtClean="0"/>
              <a:t>ДЮСШ открыла свои двери для обучающихся в 1989 году, в </a:t>
            </a:r>
            <a:r>
              <a:rPr lang="ru-RU" sz="2000" dirty="0" smtClean="0"/>
              <a:t>2016 </a:t>
            </a:r>
            <a:r>
              <a:rPr lang="ru-RU" sz="2000" dirty="0" smtClean="0"/>
              <a:t>году – школе 25 лет.</a:t>
            </a:r>
          </a:p>
          <a:p>
            <a:pPr algn="just">
              <a:buNone/>
            </a:pPr>
            <a:endParaRPr lang="ru-RU" sz="800" dirty="0" smtClean="0"/>
          </a:p>
          <a:p>
            <a:pPr algn="just"/>
            <a:r>
              <a:rPr lang="ru-RU" sz="2000" dirty="0" smtClean="0"/>
              <a:t>В </a:t>
            </a:r>
            <a:r>
              <a:rPr lang="ru-RU" sz="2000" dirty="0" smtClean="0"/>
              <a:t>2015-2016 </a:t>
            </a:r>
            <a:r>
              <a:rPr lang="ru-RU" sz="2000" dirty="0" smtClean="0"/>
              <a:t>учебном году в школе с 586 мальчиками и девочками занимались 18 тренеров-преподавателей, занятия проводились в </a:t>
            </a:r>
            <a:r>
              <a:rPr lang="ru-RU" sz="2000" dirty="0" smtClean="0"/>
              <a:t>33 </a:t>
            </a:r>
            <a:r>
              <a:rPr lang="ru-RU" sz="2000" dirty="0" smtClean="0"/>
              <a:t>группах.</a:t>
            </a:r>
          </a:p>
          <a:p>
            <a:pPr algn="just"/>
            <a:endParaRPr lang="ru-RU" sz="800" dirty="0" smtClean="0"/>
          </a:p>
          <a:p>
            <a:pPr algn="just"/>
            <a:r>
              <a:rPr lang="ru-RU" sz="2000" dirty="0" smtClean="0"/>
              <a:t>Лицензия на осуществление образовательной деятельности от 14.07.2015г. №6809 серия 16 Л 01 №0002689</a:t>
            </a:r>
          </a:p>
          <a:p>
            <a:pPr algn="just">
              <a:buNone/>
            </a:pPr>
            <a:endParaRPr lang="ru-RU" sz="800" dirty="0" smtClean="0"/>
          </a:p>
          <a:p>
            <a:pPr algn="just"/>
            <a:r>
              <a:rPr lang="ru-RU" sz="2000" dirty="0" smtClean="0"/>
              <a:t>ДЮСШ в своей деятельности руководствуется Конституцией РФ, Конституцией Республики Татарстан, Федеральным законом «Об образовании в Российской Федерации» и иными законами и  нормативными правовыми актами, действующими на территории Республики Татарстан, муниципальными правовыми актами, а также Уставом и соответствующими локальными актами ДЮСШ; </a:t>
            </a:r>
          </a:p>
          <a:p>
            <a:pPr algn="just">
              <a:buNone/>
            </a:pPr>
            <a:endParaRPr lang="ru-RU" sz="800" dirty="0" smtClean="0"/>
          </a:p>
          <a:p>
            <a:r>
              <a:rPr lang="ru-RU" sz="2000" dirty="0" smtClean="0"/>
              <a:t>Юридический адрес: </a:t>
            </a:r>
            <a:r>
              <a:rPr lang="ru-RU" sz="2000" dirty="0" smtClean="0"/>
              <a:t>420100, </a:t>
            </a:r>
            <a:r>
              <a:rPr lang="ru-RU" sz="2000" dirty="0" smtClean="0"/>
              <a:t>Республика Татарстан, г.Казань, </a:t>
            </a:r>
            <a:r>
              <a:rPr lang="ru-RU" sz="2000" dirty="0" err="1" smtClean="0"/>
              <a:t>ул.Д.Файзи</a:t>
            </a:r>
            <a:r>
              <a:rPr lang="ru-RU" sz="2000" dirty="0" smtClean="0"/>
              <a:t>, 2а</a:t>
            </a:r>
            <a:r>
              <a:rPr lang="ru-RU" sz="20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8028384" cy="548680"/>
          </a:xfrm>
        </p:spPr>
        <p:txBody>
          <a:bodyPr/>
          <a:lstStyle/>
          <a:p>
            <a:pPr lvl="0"/>
            <a:r>
              <a:rPr lang="ru-RU" sz="2400" dirty="0" smtClean="0"/>
              <a:t>Учебно-тренировочный процесс осуществляется на базах: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9672" y="476672"/>
            <a:ext cx="7067798" cy="576064"/>
          </a:xfrm>
        </p:spPr>
        <p:txBody>
          <a:bodyPr/>
          <a:lstStyle/>
          <a:p>
            <a:pPr lvl="0" algn="just">
              <a:buNone/>
              <a:defRPr/>
            </a:pPr>
            <a:r>
              <a:rPr lang="ru-RU" sz="2400" dirty="0" smtClean="0"/>
              <a:t>ДЮСШ г.Казани «Ак Буре» (спортивный зал)</a:t>
            </a:r>
          </a:p>
        </p:txBody>
      </p:sp>
      <p:sp>
        <p:nvSpPr>
          <p:cNvPr id="3077" name="AutoShape 5" descr="http://icache2.rutraveller.ru/icache/place/4/142/006/41426_603x3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8"/>
            <a:ext cx="5132654" cy="301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268760"/>
            <a:ext cx="3220165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48073" y="3978000"/>
            <a:ext cx="7795927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1187624" y="548680"/>
            <a:ext cx="432048" cy="432048"/>
          </a:xfrm>
          <a:prstGeom prst="actionButtonForwardNex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0"/>
            <a:ext cx="7596336" cy="1268760"/>
          </a:xfrm>
        </p:spPr>
        <p:txBody>
          <a:bodyPr/>
          <a:lstStyle/>
          <a:p>
            <a:pPr lvl="0" algn="l"/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400" dirty="0" smtClean="0"/>
              <a:t>Учебно-спортивного комплекса  КНИТУ (КХТИ) «Мирас» </a:t>
            </a:r>
            <a:r>
              <a:rPr lang="ru-RU" sz="1800" dirty="0" smtClean="0"/>
              <a:t>(футбольное поле и спортивный зал</a:t>
            </a:r>
            <a:r>
              <a:rPr lang="ru-RU" sz="1800" dirty="0" smtClean="0"/>
              <a:t>)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4000" y="3618000"/>
            <a:ext cx="4320000" cy="32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4984"/>
            <a:ext cx="5453587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33550" y="1196752"/>
            <a:ext cx="741045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1115616" y="332656"/>
            <a:ext cx="432048" cy="432048"/>
          </a:xfrm>
          <a:prstGeom prst="actionButtonForwardNex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052736"/>
          </a:xfrm>
        </p:spPr>
        <p:txBody>
          <a:bodyPr/>
          <a:lstStyle/>
          <a:p>
            <a:pPr algn="l"/>
            <a:r>
              <a:rPr lang="ru-RU" sz="2400" dirty="0" smtClean="0"/>
              <a:t>общеобразовательных школ г.Казани №№86, 161,144,127</a:t>
            </a:r>
            <a:endParaRPr lang="ru-RU" sz="2400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548680"/>
            <a:ext cx="4320000" cy="3240000"/>
          </a:xfrm>
          <a:prstGeom prst="rect">
            <a:avLst/>
          </a:prstGeom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1115616" y="188640"/>
            <a:ext cx="432048" cy="432048"/>
          </a:xfrm>
          <a:prstGeom prst="actionButtonForwardNex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1763688" y="3717032"/>
            <a:ext cx="7200800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данными школами заключены Договоры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безвозмездного пользования  муниципальным имуществом г.Казани со школами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№№86, 127, 144, 161, ДЮСШ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г.Казани «Ак Буре». На эти учреждения оформлены: А</a:t>
            </a:r>
            <a:r>
              <a:rPr lang="ru-RU" sz="2200" dirty="0" err="1" smtClean="0"/>
              <a:t>кты</a:t>
            </a:r>
            <a:r>
              <a:rPr lang="ru-RU" sz="2200" dirty="0" smtClean="0"/>
              <a:t> экспертной оценки, Акты приема-передачи, Заключения государственного пожарного надзора, Санитарно-эпидемиологические заключения, Договоры на оказание услуг по организации питания.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1104991"/>
              </p:ext>
            </p:extLst>
          </p:nvPr>
        </p:nvGraphicFramePr>
        <p:xfrm>
          <a:off x="152905" y="3259752"/>
          <a:ext cx="8964489" cy="3409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2376265"/>
                <a:gridCol w="2952328"/>
                <a:gridCol w="2123728"/>
              </a:tblGrid>
              <a:tr h="483069"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Количество обучающихся по образовательным программам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baseline="0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41534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Учебный год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Общеразвивающая программа 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«ОФП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</a:rPr>
                        <a:t> с элементами футбола» </a:t>
                      </a:r>
                    </a:p>
                    <a:p>
                      <a:pPr algn="ctr"/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</a:rPr>
                        <a:t>(СОГ)</a:t>
                      </a:r>
                    </a:p>
                    <a:p>
                      <a:pPr algn="ctr"/>
                      <a:endParaRPr lang="ru-RU" sz="1800" b="1" baseline="0" dirty="0" smtClean="0"/>
                    </a:p>
                    <a:p>
                      <a:pPr algn="ctr"/>
                      <a:endParaRPr lang="ru-RU" sz="1800" b="1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Предпрофессиональная программа 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«Футбол»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</a:rPr>
                        <a:t>(ГНП, ТГ, ССМ)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Программа спортивной подготовки «Футбол»</a:t>
                      </a:r>
                    </a:p>
                    <a:p>
                      <a:pPr algn="ctr"/>
                      <a:r>
                        <a:rPr lang="ru-RU" sz="1600" b="1" dirty="0" smtClean="0"/>
                        <a:t> </a:t>
                      </a:r>
                      <a:r>
                        <a:rPr lang="ru-RU" sz="1600" b="1" dirty="0" smtClean="0"/>
                        <a:t>(ТГ,ГССМ</a:t>
                      </a:r>
                      <a:r>
                        <a:rPr lang="ru-RU" sz="1600" b="1" dirty="0" smtClean="0"/>
                        <a:t>)</a:t>
                      </a:r>
                    </a:p>
                    <a:p>
                      <a:pPr algn="ctr"/>
                      <a:endParaRPr lang="ru-RU" sz="1800" b="1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511192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2015-2016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60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462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64</a:t>
                      </a:r>
                      <a:endParaRPr lang="ru-RU" sz="2400" b="1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Рисунок 4" descr="children-playing-football-motion-vector-material_15-59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5177128"/>
            <a:ext cx="1057160" cy="720000"/>
          </a:xfrm>
          <a:prstGeom prst="rect">
            <a:avLst/>
          </a:prstGeom>
        </p:spPr>
      </p:pic>
      <p:pic>
        <p:nvPicPr>
          <p:cNvPr id="6" name="Рисунок 5" descr="564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5157232"/>
            <a:ext cx="1152692" cy="720000"/>
          </a:xfrm>
          <a:prstGeom prst="rect">
            <a:avLst/>
          </a:prstGeom>
        </p:spPr>
      </p:pic>
      <p:pic>
        <p:nvPicPr>
          <p:cNvPr id="7" name="Рисунок 6" descr="713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4328" y="5128043"/>
            <a:ext cx="1152692" cy="720000"/>
          </a:xfrm>
          <a:prstGeom prst="rect">
            <a:avLst/>
          </a:prstGeom>
        </p:spPr>
      </p:pic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1475656" y="332656"/>
            <a:ext cx="741682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2015-2016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учебном году организация обучения строилась в соответствии с годовым календарным учебным графиком, учебным планом и образовательными  программами, рассчитанными: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- по предпрофессиональной программе от 42 до 46 недель для тренировочных групп и групп начальной подготовки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,;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- по общеразвивающей программе на 39-42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недель,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sz="2000" dirty="0" smtClean="0"/>
              <a:t>      - по программе спортивной подготовки - 52 </a:t>
            </a:r>
            <a:r>
              <a:rPr lang="ru-RU" sz="2000" dirty="0"/>
              <a:t>недели </a:t>
            </a:r>
            <a:r>
              <a:rPr lang="ru-RU" sz="2000" dirty="0" smtClean="0"/>
              <a:t>.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619672" cy="1143000"/>
          </a:xfrm>
        </p:spPr>
        <p:txBody>
          <a:bodyPr/>
          <a:lstStyle/>
          <a:p>
            <a:r>
              <a:rPr lang="ru-RU" sz="2400" b="1" dirty="0" smtClean="0"/>
              <a:t>Кадровый</a:t>
            </a:r>
            <a:br>
              <a:rPr lang="ru-RU" sz="2400" b="1" dirty="0" smtClean="0"/>
            </a:br>
            <a:r>
              <a:rPr lang="ru-RU" sz="2400" b="1" dirty="0" smtClean="0"/>
              <a:t> состав</a:t>
            </a:r>
            <a:endParaRPr lang="ru-RU" sz="24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1569031"/>
              </p:ext>
            </p:extLst>
          </p:nvPr>
        </p:nvGraphicFramePr>
        <p:xfrm>
          <a:off x="1619672" y="260648"/>
          <a:ext cx="734481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19672" y="5013176"/>
            <a:ext cx="73448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 smtClean="0"/>
          </a:p>
          <a:p>
            <a:r>
              <a:rPr lang="ru-RU" sz="1600" b="1" dirty="0" smtClean="0"/>
              <a:t>2 </a:t>
            </a:r>
            <a:r>
              <a:rPr lang="ru-RU" sz="1600" b="1" dirty="0" smtClean="0"/>
              <a:t>тренера-преподавателя имеют звание «Мастер спорта</a:t>
            </a:r>
            <a:r>
              <a:rPr lang="ru-RU" sz="1600" b="1" dirty="0" smtClean="0"/>
              <a:t>»,</a:t>
            </a:r>
            <a:endParaRPr lang="ru-RU" sz="1600" b="1" dirty="0" smtClean="0"/>
          </a:p>
          <a:p>
            <a:r>
              <a:rPr lang="ru-RU" sz="1600" b="1" dirty="0" smtClean="0"/>
              <a:t>В 2016 году </a:t>
            </a:r>
            <a:r>
              <a:rPr lang="ru-RU" sz="1600" b="1" dirty="0" smtClean="0"/>
              <a:t>прошли курсы повышения квалификации – </a:t>
            </a:r>
            <a:r>
              <a:rPr lang="ru-RU" sz="1600" b="1" dirty="0" smtClean="0"/>
              <a:t>1 тренер-преподаватель, переподготовку – 1 тренер-преподаватель, закончили ВУЗ по профилю деятельности 3 тренера-преподавателя.</a:t>
            </a:r>
            <a:endParaRPr lang="ru-RU" sz="1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050" y="274638"/>
            <a:ext cx="6635750" cy="778098"/>
          </a:xfrm>
        </p:spPr>
        <p:txBody>
          <a:bodyPr/>
          <a:lstStyle/>
          <a:p>
            <a:r>
              <a:rPr lang="ru-RU" sz="1800" dirty="0" smtClean="0"/>
              <a:t>В </a:t>
            </a:r>
            <a:r>
              <a:rPr lang="ru-RU" sz="1800" dirty="0" smtClean="0"/>
              <a:t>2015-2016 </a:t>
            </a:r>
            <a:r>
              <a:rPr lang="ru-RU" sz="1800" dirty="0" smtClean="0"/>
              <a:t>году школа была укомплектована </a:t>
            </a:r>
            <a:r>
              <a:rPr lang="ru-RU" sz="1800" dirty="0" smtClean="0"/>
              <a:t>33 </a:t>
            </a:r>
            <a:r>
              <a:rPr lang="ru-RU" sz="1800" dirty="0" smtClean="0"/>
              <a:t>группами, в которых обучались </a:t>
            </a:r>
            <a:r>
              <a:rPr lang="ru-RU" sz="1800" b="1" dirty="0" smtClean="0"/>
              <a:t>586</a:t>
            </a:r>
            <a:r>
              <a:rPr lang="ru-RU" sz="1800" dirty="0" smtClean="0"/>
              <a:t> человек, из них:</a:t>
            </a: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23728" y="980728"/>
          <a:ext cx="6840758" cy="2016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630"/>
                <a:gridCol w="982836"/>
                <a:gridCol w="756027"/>
                <a:gridCol w="680425"/>
                <a:gridCol w="756027"/>
                <a:gridCol w="705369"/>
                <a:gridCol w="731083"/>
                <a:gridCol w="623248"/>
                <a:gridCol w="774113"/>
              </a:tblGrid>
              <a:tr h="403245">
                <a:tc gridSpan="9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Этапы подготовки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324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СОГ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ГНП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ТГ (СС)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ГССМ</a:t>
                      </a:r>
                      <a:endParaRPr lang="ru-RU" dirty="0"/>
                    </a:p>
                  </a:txBody>
                  <a:tcPr/>
                </a:tc>
              </a:tr>
              <a:tr h="4032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403245">
                <a:tc>
                  <a:txBody>
                    <a:bodyPr/>
                    <a:lstStyle/>
                    <a:p>
                      <a:r>
                        <a:rPr lang="ru-RU" dirty="0" smtClean="0"/>
                        <a:t>3/60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14/280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2/39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4/72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1/15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2/38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2/35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3/30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2/17</a:t>
                      </a:r>
                      <a:endParaRPr lang="ru-RU" dirty="0"/>
                    </a:p>
                  </a:txBody>
                  <a:tcPr/>
                </a:tc>
              </a:tr>
              <a:tr h="403245">
                <a:tc>
                  <a:txBody>
                    <a:bodyPr/>
                    <a:lstStyle/>
                    <a:p>
                      <a:r>
                        <a:rPr lang="ru-RU" dirty="0" smtClean="0"/>
                        <a:t>3/60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16/319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12/190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2/17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9071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2232248" cy="980728"/>
          </a:xfrm>
        </p:spPr>
        <p:txBody>
          <a:bodyPr/>
          <a:lstStyle/>
          <a:p>
            <a:pPr algn="l"/>
            <a:r>
              <a:rPr lang="ru-RU" sz="2800" b="1" dirty="0" smtClean="0"/>
              <a:t>Результаты </a:t>
            </a:r>
            <a:br>
              <a:rPr lang="ru-RU" sz="2800" b="1" dirty="0" smtClean="0"/>
            </a:br>
            <a:r>
              <a:rPr lang="ru-RU" sz="2800" b="1" dirty="0" smtClean="0"/>
              <a:t>выступлений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39752" y="97483"/>
            <a:ext cx="83236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Молодежная  женская команда «Мирас»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- Чемпион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Республики Татарстан по футболу среди женских команд сезона 2015 года, </a:t>
            </a:r>
            <a:r>
              <a:rPr lang="ru-RU" sz="1600" dirty="0" smtClean="0">
                <a:solidFill>
                  <a:srgbClr val="008000"/>
                </a:solidFill>
              </a:rPr>
              <a:t>Обладатель Кубка Республики Татарстан по футболу среди женских команд сезона 2016 года.</a:t>
            </a:r>
            <a:endParaRPr lang="ru-RU" sz="1600" dirty="0" smtClean="0">
              <a:solidFill>
                <a:srgbClr val="008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191" y="876218"/>
            <a:ext cx="5114925" cy="280987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3686093"/>
            <a:ext cx="7596336" cy="432048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smtClean="0"/>
              <a:t>                Команда девушек (до 17 лет) победители первенства Республики Татарстан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995754"/>
            <a:ext cx="6595420" cy="288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005065"/>
            <a:ext cx="2791190" cy="2880000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theme/theme1.xml><?xml version="1.0" encoding="utf-8"?>
<a:theme xmlns:a="http://schemas.openxmlformats.org/drawingml/2006/main" name="Footbol2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Footbol2</Template>
  <TotalTime>1568</TotalTime>
  <Words>723</Words>
  <Application>Microsoft Office PowerPoint</Application>
  <PresentationFormat>Экран (4:3)</PresentationFormat>
  <Paragraphs>129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Ariston</vt:lpstr>
      <vt:lpstr>Calibri</vt:lpstr>
      <vt:lpstr>Footbol2</vt:lpstr>
      <vt:lpstr>Отчет о  работе ДЮСШ</vt:lpstr>
      <vt:lpstr>Информационная справка</vt:lpstr>
      <vt:lpstr>Учебно-тренировочный процесс осуществляется на базах:</vt:lpstr>
      <vt:lpstr> Учебно-спортивного комплекса  КНИТУ (КХТИ) «Мирас» (футбольное поле и спортивный зал) </vt:lpstr>
      <vt:lpstr>общеобразовательных школ г.Казани №№86, 161,144,127</vt:lpstr>
      <vt:lpstr>Презентация PowerPoint</vt:lpstr>
      <vt:lpstr>Кадровый  состав</vt:lpstr>
      <vt:lpstr>В 2015-2016 году школа была укомплектована 33 группами, в которых обучались 586 человек, из них:</vt:lpstr>
      <vt:lpstr>Результаты  выступлений</vt:lpstr>
      <vt:lpstr>Результаты выступлений</vt:lpstr>
      <vt:lpstr>Учащиеся школы активно  участвуют в проведении групповых и школьных праздников, а также в мероприятиях района и города.  Основные мероприятия: праздники, посвященные: - «Дню Защиты детей» - «Праздник детства» на базе УСК «Мирас»;  - Дню России «Мой адрес Россия», а также игра-путешествие «Я живу в России»; - Дню Победы.  В рамках республиканской акции «Спортивный Татарстан»   дети приняли участие в уличном семейном мероприятии «Мама, папа, я – спортивная семья», а на базе школы №144 «Открытый урок здоровья от ДЮСШ «Мирас». Традиционными стали встречи обучающихся  с воспитанником нашей школы Набиуллиным Эльмиром, игроком ФК «Рубин».    В рамках городской акции «Добрый город» проведены занятия в группах начальной подготовки «Доброта – солнечный свет, в котором растет добродетель»; в учебно-тренировочных группах – «Доброта творит чудеса»; оформлен тематический уголок «Поделись своей добротой», а также  выставка рисунков обучающихся «Они нуждаются в нашей защите». Обучающиеся школы приняли участие в городском конкурсе «Спорт в объективе» во всех 4 номинациях. В номинации  «Спортивные курьезы» с фотографией «Ой» победила наша воспитанница.</vt:lpstr>
      <vt:lpstr>Презентация PowerPoint</vt:lpstr>
      <vt:lpstr>Награждение  лучших в номинациях</vt:lpstr>
      <vt:lpstr>«Посвящение в  юные футболисты»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 работы</dc:title>
  <dc:creator>User</dc:creator>
  <dc:description>http://propowerpoint.ru - Бесплатные шаблоны для презентаций. Полезные советы и уроки  PowerPoint ._x000d_
</dc:description>
  <cp:lastModifiedBy>Uni2013</cp:lastModifiedBy>
  <cp:revision>149</cp:revision>
  <dcterms:created xsi:type="dcterms:W3CDTF">2013-05-08T08:58:11Z</dcterms:created>
  <dcterms:modified xsi:type="dcterms:W3CDTF">2016-09-23T11:58:12Z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000800be040000000000010243100207f8000400038000</vt:lpwstr>
  </property>
</Properties>
</file>